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98" r:id="rId2"/>
    <p:sldId id="332" r:id="rId3"/>
    <p:sldId id="299" r:id="rId4"/>
    <p:sldId id="257" r:id="rId5"/>
    <p:sldId id="281" r:id="rId6"/>
    <p:sldId id="258" r:id="rId7"/>
    <p:sldId id="259" r:id="rId8"/>
    <p:sldId id="282" r:id="rId9"/>
    <p:sldId id="260" r:id="rId10"/>
    <p:sldId id="283" r:id="rId11"/>
    <p:sldId id="261" r:id="rId12"/>
    <p:sldId id="284" r:id="rId13"/>
    <p:sldId id="262" r:id="rId14"/>
    <p:sldId id="263" r:id="rId15"/>
    <p:sldId id="264" r:id="rId16"/>
    <p:sldId id="285" r:id="rId17"/>
    <p:sldId id="286" r:id="rId18"/>
    <p:sldId id="265" r:id="rId19"/>
    <p:sldId id="267" r:id="rId20"/>
    <p:sldId id="266" r:id="rId21"/>
    <p:sldId id="287" r:id="rId22"/>
    <p:sldId id="268" r:id="rId23"/>
    <p:sldId id="269" r:id="rId24"/>
    <p:sldId id="270" r:id="rId25"/>
    <p:sldId id="288" r:id="rId26"/>
    <p:sldId id="290" r:id="rId27"/>
    <p:sldId id="271" r:id="rId28"/>
    <p:sldId id="272" r:id="rId29"/>
    <p:sldId id="289" r:id="rId30"/>
    <p:sldId id="273" r:id="rId31"/>
    <p:sldId id="274" r:id="rId32"/>
    <p:sldId id="275" r:id="rId33"/>
    <p:sldId id="276" r:id="rId34"/>
    <p:sldId id="277" r:id="rId35"/>
    <p:sldId id="278" r:id="rId36"/>
    <p:sldId id="279" r:id="rId37"/>
    <p:sldId id="280" r:id="rId38"/>
    <p:sldId id="301" r:id="rId39"/>
    <p:sldId id="333" r:id="rId40"/>
    <p:sldId id="302"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167BF-8866-4033-873B-9807604242CB}" type="datetimeFigureOut">
              <a:rPr lang="en-IN" smtClean="0"/>
              <a:t>24-09-2022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279B3-3C2B-4412-815C-B6D8EBE156B5}" type="slidenum">
              <a:rPr lang="en-IN" smtClean="0"/>
              <a:t>‹#›</a:t>
            </a:fld>
            <a:endParaRPr lang="en-IN"/>
          </a:p>
        </p:txBody>
      </p:sp>
    </p:spTree>
    <p:extLst>
      <p:ext uri="{BB962C8B-B14F-4D97-AF65-F5344CB8AC3E}">
        <p14:creationId xmlns:p14="http://schemas.microsoft.com/office/powerpoint/2010/main" val="118800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3B281289-AF93-46E4-83AA-AEF322EF5E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16D3FD58-11A1-4DEC-BF6A-D9CB6533BF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宋体" panose="02010600030101010101" pitchFamily="2" charset="-122"/>
            </a:endParaRPr>
          </a:p>
        </p:txBody>
      </p:sp>
      <p:sp>
        <p:nvSpPr>
          <p:cNvPr id="162820" name="Slide Number Placeholder 3">
            <a:extLst>
              <a:ext uri="{FF2B5EF4-FFF2-40B4-BE49-F238E27FC236}">
                <a16:creationId xmlns:a16="http://schemas.microsoft.com/office/drawing/2014/main" id="{ACAA5855-3471-4059-88A4-B54938900A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23B76669-08BF-4AEE-BB1F-60FD700B432A}" type="slidenum">
              <a:rPr lang="en-US" altLang="en-US" smtClean="0">
                <a:latin typeface="Arial" panose="020B0604020202020204" pitchFamily="34" charset="0"/>
              </a:rPr>
              <a:pPr>
                <a:spcBef>
                  <a:spcPct val="0"/>
                </a:spcBef>
              </a:pPr>
              <a:t>40</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9/24/2022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71D920-09B2-41A0-B007-05C1E0DB3026}"/>
              </a:ext>
            </a:extLst>
          </p:cNvPr>
          <p:cNvSpPr txBox="1"/>
          <p:nvPr/>
        </p:nvSpPr>
        <p:spPr>
          <a:xfrm>
            <a:off x="1156446" y="363071"/>
            <a:ext cx="10838329" cy="1323439"/>
          </a:xfrm>
          <a:prstGeom prst="rect">
            <a:avLst/>
          </a:prstGeom>
          <a:noFill/>
        </p:spPr>
        <p:txBody>
          <a:bodyPr wrap="square">
            <a:spAutoFit/>
          </a:bodyPr>
          <a:lstStyle/>
          <a:p>
            <a:pPr algn="ctr"/>
            <a:r>
              <a:rPr lang="en-IN" sz="4000" u="sng" dirty="0">
                <a:latin typeface="Times New Roman" panose="02020603050405020304" pitchFamily="18" charset="0"/>
                <a:cs typeface="Times New Roman" panose="02020603050405020304" pitchFamily="18" charset="0"/>
              </a:rPr>
              <a:t>RUNGTA COLLEGE OF DENTAL SCIENCES AND RESEARCH</a:t>
            </a:r>
          </a:p>
        </p:txBody>
      </p:sp>
      <p:sp>
        <p:nvSpPr>
          <p:cNvPr id="5" name="TextBox 4">
            <a:extLst>
              <a:ext uri="{FF2B5EF4-FFF2-40B4-BE49-F238E27FC236}">
                <a16:creationId xmlns:a16="http://schemas.microsoft.com/office/drawing/2014/main" id="{5E03B27B-EB70-4DBF-9E64-1026D72CB370}"/>
              </a:ext>
            </a:extLst>
          </p:cNvPr>
          <p:cNvSpPr txBox="1"/>
          <p:nvPr/>
        </p:nvSpPr>
        <p:spPr>
          <a:xfrm>
            <a:off x="672353" y="2030506"/>
            <a:ext cx="11053481" cy="1938992"/>
          </a:xfrm>
          <a:prstGeom prst="rect">
            <a:avLst/>
          </a:prstGeom>
          <a:noFill/>
        </p:spPr>
        <p:txBody>
          <a:bodyPr wrap="square">
            <a:spAutoFit/>
          </a:bodyPr>
          <a:lstStyle/>
          <a:p>
            <a:pPr algn="ctr"/>
            <a:r>
              <a:rPr lang="en-IN" sz="4000" u="sng" dirty="0">
                <a:latin typeface="Times New Roman" panose="02020603050405020304" pitchFamily="18" charset="0"/>
                <a:cs typeface="Times New Roman" panose="02020603050405020304" pitchFamily="18" charset="0"/>
              </a:rPr>
              <a:t>Dept of Prosthodontics</a:t>
            </a:r>
          </a:p>
          <a:p>
            <a:pPr algn="ctr"/>
            <a:r>
              <a:rPr lang="en-IN" sz="4000" u="sng" dirty="0">
                <a:latin typeface="Times New Roman" panose="02020603050405020304" pitchFamily="18" charset="0"/>
                <a:cs typeface="Times New Roman" panose="02020603050405020304" pitchFamily="18" charset="0"/>
              </a:rPr>
              <a:t>3</a:t>
            </a:r>
            <a:r>
              <a:rPr lang="en-IN" sz="4000" u="sng" baseline="30000" dirty="0">
                <a:latin typeface="Times New Roman" panose="02020603050405020304" pitchFamily="18" charset="0"/>
                <a:cs typeface="Times New Roman" panose="02020603050405020304" pitchFamily="18" charset="0"/>
              </a:rPr>
              <a:t>rd</a:t>
            </a:r>
            <a:r>
              <a:rPr lang="en-IN" sz="4000" u="sng" dirty="0">
                <a:latin typeface="Times New Roman" panose="02020603050405020304" pitchFamily="18" charset="0"/>
                <a:cs typeface="Times New Roman" panose="02020603050405020304" pitchFamily="18" charset="0"/>
              </a:rPr>
              <a:t> Year BDS</a:t>
            </a:r>
          </a:p>
          <a:p>
            <a:pPr algn="ctr"/>
            <a:r>
              <a:rPr lang="en-IN" sz="4000" u="sng" dirty="0">
                <a:latin typeface="Times New Roman" panose="02020603050405020304" pitchFamily="18" charset="0"/>
                <a:cs typeface="Times New Roman" panose="02020603050405020304" pitchFamily="18" charset="0"/>
              </a:rPr>
              <a:t>Minor Connector</a:t>
            </a:r>
          </a:p>
        </p:txBody>
      </p:sp>
      <p:sp>
        <p:nvSpPr>
          <p:cNvPr id="7" name="TextBox 6">
            <a:extLst>
              <a:ext uri="{FF2B5EF4-FFF2-40B4-BE49-F238E27FC236}">
                <a16:creationId xmlns:a16="http://schemas.microsoft.com/office/drawing/2014/main" id="{6662B70D-E490-408F-8CD9-E12675E107B0}"/>
              </a:ext>
            </a:extLst>
          </p:cNvPr>
          <p:cNvSpPr txBox="1"/>
          <p:nvPr/>
        </p:nvSpPr>
        <p:spPr>
          <a:xfrm>
            <a:off x="6096000" y="3982996"/>
            <a:ext cx="5629834" cy="2123658"/>
          </a:xfrm>
          <a:prstGeom prst="rect">
            <a:avLst/>
          </a:prstGeom>
          <a:noFill/>
        </p:spPr>
        <p:txBody>
          <a:bodyPr wrap="square">
            <a:spAutoFit/>
          </a:bodyPr>
          <a:lstStyle/>
          <a:p>
            <a:r>
              <a:rPr lang="en-IN" sz="2400" b="1" u="sng" dirty="0"/>
              <a:t>Presented By:</a:t>
            </a:r>
          </a:p>
          <a:p>
            <a:r>
              <a:rPr lang="en-IN" dirty="0"/>
              <a:t> </a:t>
            </a:r>
          </a:p>
          <a:p>
            <a:r>
              <a:rPr lang="en-IN" sz="2400" dirty="0" err="1"/>
              <a:t>Dr.Shilpi</a:t>
            </a:r>
            <a:r>
              <a:rPr lang="en-IN" sz="2400" dirty="0"/>
              <a:t> </a:t>
            </a:r>
            <a:r>
              <a:rPr lang="en-IN" sz="2400" dirty="0" err="1"/>
              <a:t>Karpathak</a:t>
            </a:r>
            <a:endParaRPr lang="en-IN" sz="2400" dirty="0"/>
          </a:p>
          <a:p>
            <a:r>
              <a:rPr lang="en-IN" sz="2400" dirty="0"/>
              <a:t>Professor</a:t>
            </a:r>
          </a:p>
          <a:p>
            <a:r>
              <a:rPr lang="en-IN" sz="2400" dirty="0"/>
              <a:t>Dept of Prosthodontics</a:t>
            </a:r>
          </a:p>
          <a:p>
            <a:endParaRPr lang="en-IN" dirty="0"/>
          </a:p>
        </p:txBody>
      </p:sp>
      <p:pic>
        <p:nvPicPr>
          <p:cNvPr id="6" name="Picture 4">
            <a:extLst>
              <a:ext uri="{FF2B5EF4-FFF2-40B4-BE49-F238E27FC236}">
                <a16:creationId xmlns:a16="http://schemas.microsoft.com/office/drawing/2014/main" id="{AC1E186B-6552-44A2-AB00-23CEA194E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81" r="15781"/>
          <a:stretch>
            <a:fillRect/>
          </a:stretch>
        </p:blipFill>
        <p:spPr bwMode="auto">
          <a:xfrm>
            <a:off x="681038" y="2144713"/>
            <a:ext cx="18573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302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2FFC2-AA63-4F38-9C6C-F3E3D4E4E09C}"/>
              </a:ext>
            </a:extLst>
          </p:cNvPr>
          <p:cNvPicPr>
            <a:picLocks noChangeAspect="1"/>
          </p:cNvPicPr>
          <p:nvPr/>
        </p:nvPicPr>
        <p:blipFill>
          <a:blip r:embed="rId2"/>
          <a:stretch>
            <a:fillRect/>
          </a:stretch>
        </p:blipFill>
        <p:spPr>
          <a:xfrm>
            <a:off x="2478655" y="1353518"/>
            <a:ext cx="6400301" cy="4150963"/>
          </a:xfrm>
          <a:prstGeom prst="rect">
            <a:avLst/>
          </a:prstGeom>
        </p:spPr>
      </p:pic>
    </p:spTree>
    <p:extLst>
      <p:ext uri="{BB962C8B-B14F-4D97-AF65-F5344CB8AC3E}">
        <p14:creationId xmlns:p14="http://schemas.microsoft.com/office/powerpoint/2010/main" val="3651393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DE98-C211-4CE1-AD3F-4EC1F0FB5C4C}"/>
              </a:ext>
            </a:extLst>
          </p:cNvPr>
          <p:cNvSpPr>
            <a:spLocks noGrp="1"/>
          </p:cNvSpPr>
          <p:nvPr>
            <p:ph type="title"/>
          </p:nvPr>
        </p:nvSpPr>
        <p:spPr/>
        <p:txBody>
          <a:bodyPr>
            <a:normAutofit fontScale="90000"/>
          </a:bodyPr>
          <a:lstStyle/>
          <a:p>
            <a:r>
              <a:rPr lang="en-US" dirty="0"/>
              <a:t>2.Minor connector joining the indirect retainers or auxiliary rests to major connectors</a:t>
            </a:r>
            <a:endParaRPr lang="en-IN" dirty="0"/>
          </a:p>
        </p:txBody>
      </p:sp>
      <p:sp>
        <p:nvSpPr>
          <p:cNvPr id="3" name="Content Placeholder 2">
            <a:extLst>
              <a:ext uri="{FF2B5EF4-FFF2-40B4-BE49-F238E27FC236}">
                <a16:creationId xmlns:a16="http://schemas.microsoft.com/office/drawing/2014/main" id="{D588FA57-84D0-40C3-946E-656771C76131}"/>
              </a:ext>
            </a:extLst>
          </p:cNvPr>
          <p:cNvSpPr>
            <a:spLocks noGrp="1"/>
          </p:cNvSpPr>
          <p:nvPr>
            <p:ph idx="1"/>
          </p:nvPr>
        </p:nvSpPr>
        <p:spPr/>
        <p:txBody>
          <a:bodyPr/>
          <a:lstStyle/>
          <a:p>
            <a:r>
              <a:rPr lang="en-US" dirty="0"/>
              <a:t>These minor connectors should form right angles with the corresponding major connectors , but junctions should be gently curved to prevent stress concentration.</a:t>
            </a:r>
          </a:p>
          <a:p>
            <a:r>
              <a:rPr lang="en-US" dirty="0"/>
              <a:t>Positioned on the lingual embrasures </a:t>
            </a:r>
            <a:endParaRPr lang="en-IN" dirty="0"/>
          </a:p>
        </p:txBody>
      </p:sp>
    </p:spTree>
    <p:extLst>
      <p:ext uri="{BB962C8B-B14F-4D97-AF65-F5344CB8AC3E}">
        <p14:creationId xmlns:p14="http://schemas.microsoft.com/office/powerpoint/2010/main" val="326522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190F0-B363-41AB-A69E-1F9A2829EE0C}"/>
              </a:ext>
            </a:extLst>
          </p:cNvPr>
          <p:cNvPicPr>
            <a:picLocks noChangeAspect="1"/>
          </p:cNvPicPr>
          <p:nvPr/>
        </p:nvPicPr>
        <p:blipFill>
          <a:blip r:embed="rId2"/>
          <a:stretch>
            <a:fillRect/>
          </a:stretch>
        </p:blipFill>
        <p:spPr>
          <a:xfrm>
            <a:off x="2230565" y="746181"/>
            <a:ext cx="7390513" cy="5131157"/>
          </a:xfrm>
          <a:prstGeom prst="rect">
            <a:avLst/>
          </a:prstGeom>
        </p:spPr>
      </p:pic>
    </p:spTree>
    <p:extLst>
      <p:ext uri="{BB962C8B-B14F-4D97-AF65-F5344CB8AC3E}">
        <p14:creationId xmlns:p14="http://schemas.microsoft.com/office/powerpoint/2010/main" val="2132352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6528-FCC9-4912-9DBC-341C02F02BD0}"/>
              </a:ext>
            </a:extLst>
          </p:cNvPr>
          <p:cNvSpPr>
            <a:spLocks noGrp="1"/>
          </p:cNvSpPr>
          <p:nvPr>
            <p:ph type="title"/>
          </p:nvPr>
        </p:nvSpPr>
        <p:spPr/>
        <p:txBody>
          <a:bodyPr/>
          <a:lstStyle/>
          <a:p>
            <a:r>
              <a:rPr lang="en-US" dirty="0"/>
              <a:t>3. Minor connectors joining denture bases to major connector</a:t>
            </a:r>
            <a:endParaRPr lang="en-IN" dirty="0"/>
          </a:p>
        </p:txBody>
      </p:sp>
      <p:sp>
        <p:nvSpPr>
          <p:cNvPr id="3" name="Content Placeholder 2">
            <a:extLst>
              <a:ext uri="{FF2B5EF4-FFF2-40B4-BE49-F238E27FC236}">
                <a16:creationId xmlns:a16="http://schemas.microsoft.com/office/drawing/2014/main" id="{C2AACB07-8759-45D4-89AD-7ACF49BD16F7}"/>
              </a:ext>
            </a:extLst>
          </p:cNvPr>
          <p:cNvSpPr>
            <a:spLocks noGrp="1"/>
          </p:cNvSpPr>
          <p:nvPr>
            <p:ph idx="1"/>
          </p:nvPr>
        </p:nvSpPr>
        <p:spPr/>
        <p:txBody>
          <a:bodyPr>
            <a:normAutofit lnSpcReduction="10000"/>
          </a:bodyPr>
          <a:lstStyle/>
          <a:p>
            <a:r>
              <a:rPr lang="en-US" dirty="0"/>
              <a:t>Latticework  construction</a:t>
            </a:r>
          </a:p>
          <a:p>
            <a:r>
              <a:rPr lang="en-US" dirty="0"/>
              <a:t>Mesh construction</a:t>
            </a:r>
          </a:p>
          <a:p>
            <a:r>
              <a:rPr lang="en-US" dirty="0"/>
              <a:t>Bead  wire or nail head components on a metal base</a:t>
            </a:r>
          </a:p>
          <a:p>
            <a:endParaRPr lang="en-US" dirty="0"/>
          </a:p>
          <a:p>
            <a:r>
              <a:rPr lang="en-US" dirty="0"/>
              <a:t>Must be strong enough to anchor a denture base to the removable partial denture framework</a:t>
            </a:r>
          </a:p>
          <a:p>
            <a:r>
              <a:rPr lang="en-US" dirty="0"/>
              <a:t>Must be rigid enough to resist fracture and displacement.</a:t>
            </a:r>
          </a:p>
          <a:p>
            <a:r>
              <a:rPr lang="en-US" dirty="0"/>
              <a:t>Minimal interference with the arrangement of teeth</a:t>
            </a:r>
            <a:endParaRPr lang="en-IN" dirty="0"/>
          </a:p>
        </p:txBody>
      </p:sp>
    </p:spTree>
    <p:extLst>
      <p:ext uri="{BB962C8B-B14F-4D97-AF65-F5344CB8AC3E}">
        <p14:creationId xmlns:p14="http://schemas.microsoft.com/office/powerpoint/2010/main" val="214510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308B-B033-44FB-AD12-4AF2DB4DD32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75D9FD5-1CC9-4770-A7F8-795F747A11F6}"/>
              </a:ext>
            </a:extLst>
          </p:cNvPr>
          <p:cNvSpPr>
            <a:spLocks noGrp="1"/>
          </p:cNvSpPr>
          <p:nvPr>
            <p:ph idx="1"/>
          </p:nvPr>
        </p:nvSpPr>
        <p:spPr/>
        <p:txBody>
          <a:bodyPr/>
          <a:lstStyle/>
          <a:p>
            <a:r>
              <a:rPr lang="en-US" dirty="0"/>
              <a:t>In maxillary arch, a distal extension base must extend entire length of the ridge and should cover the tuberosity. consequently the minor connector should be extended as far posteriorly as possible ( extend beyond the most prominent portion of the tuberosity/must be terminated anterior to this area).</a:t>
            </a:r>
          </a:p>
          <a:p>
            <a:r>
              <a:rPr lang="en-US" dirty="0"/>
              <a:t>In mandibular arch, a distal extension base must cover the retromolar pad . minor connector should extend two-third the length of the edentulous ridge. This provides adequate support and retention for the associated resin base</a:t>
            </a:r>
          </a:p>
          <a:p>
            <a:endParaRPr lang="en-IN" dirty="0"/>
          </a:p>
        </p:txBody>
      </p:sp>
    </p:spTree>
    <p:extLst>
      <p:ext uri="{BB962C8B-B14F-4D97-AF65-F5344CB8AC3E}">
        <p14:creationId xmlns:p14="http://schemas.microsoft.com/office/powerpoint/2010/main" val="158396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0D85-B6EB-4EB5-9251-E6D4A107A427}"/>
              </a:ext>
            </a:extLst>
          </p:cNvPr>
          <p:cNvSpPr>
            <a:spLocks noGrp="1"/>
          </p:cNvSpPr>
          <p:nvPr>
            <p:ph type="title"/>
          </p:nvPr>
        </p:nvSpPr>
        <p:spPr/>
        <p:txBody>
          <a:bodyPr/>
          <a:lstStyle/>
          <a:p>
            <a:r>
              <a:rPr lang="en-US" dirty="0"/>
              <a:t>1. Latticework construction</a:t>
            </a:r>
            <a:endParaRPr lang="en-IN" dirty="0"/>
          </a:p>
        </p:txBody>
      </p:sp>
      <p:sp>
        <p:nvSpPr>
          <p:cNvPr id="3" name="Content Placeholder 2">
            <a:extLst>
              <a:ext uri="{FF2B5EF4-FFF2-40B4-BE49-F238E27FC236}">
                <a16:creationId xmlns:a16="http://schemas.microsoft.com/office/drawing/2014/main" id="{2A25AEFD-95E1-40CC-8305-D06B94004A3A}"/>
              </a:ext>
            </a:extLst>
          </p:cNvPr>
          <p:cNvSpPr>
            <a:spLocks noGrp="1"/>
          </p:cNvSpPr>
          <p:nvPr>
            <p:ph idx="1"/>
          </p:nvPr>
        </p:nvSpPr>
        <p:spPr/>
        <p:txBody>
          <a:bodyPr/>
          <a:lstStyle/>
          <a:p>
            <a:r>
              <a:rPr lang="en-US" dirty="0"/>
              <a:t>Consists of longitudinal and transverse struts that form a ladder-like network</a:t>
            </a:r>
          </a:p>
          <a:p>
            <a:r>
              <a:rPr lang="en-US" dirty="0"/>
              <a:t>Placement of the longitudinal and transverse struts is a critical factor in prosthetic tooth arrangement </a:t>
            </a:r>
          </a:p>
          <a:p>
            <a:r>
              <a:rPr lang="en-US" dirty="0"/>
              <a:t>In mandibular arch, one longitudinal strut should be positioned buccal to the crest of the ridge and other lingual to the ridge crest.</a:t>
            </a:r>
          </a:p>
          <a:p>
            <a:r>
              <a:rPr lang="en-US" dirty="0"/>
              <a:t>In maxillary arch , one longitudinal strut should be positioned buccal to the ridge crest</a:t>
            </a:r>
          </a:p>
          <a:p>
            <a:r>
              <a:rPr lang="en-US" dirty="0"/>
              <a:t>The borders of the major connector generally will act as the second longitudinal strut  </a:t>
            </a:r>
            <a:endParaRPr lang="en-IN" dirty="0"/>
          </a:p>
        </p:txBody>
      </p:sp>
    </p:spTree>
    <p:extLst>
      <p:ext uri="{BB962C8B-B14F-4D97-AF65-F5344CB8AC3E}">
        <p14:creationId xmlns:p14="http://schemas.microsoft.com/office/powerpoint/2010/main" val="789843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001DE-D368-4787-B7E6-948490F6DE5D}"/>
              </a:ext>
            </a:extLst>
          </p:cNvPr>
          <p:cNvPicPr>
            <a:picLocks noChangeAspect="1"/>
          </p:cNvPicPr>
          <p:nvPr/>
        </p:nvPicPr>
        <p:blipFill>
          <a:blip r:embed="rId2"/>
          <a:stretch>
            <a:fillRect/>
          </a:stretch>
        </p:blipFill>
        <p:spPr>
          <a:xfrm>
            <a:off x="2338583" y="1056876"/>
            <a:ext cx="6262078" cy="4744247"/>
          </a:xfrm>
          <a:prstGeom prst="rect">
            <a:avLst/>
          </a:prstGeom>
        </p:spPr>
      </p:pic>
    </p:spTree>
    <p:extLst>
      <p:ext uri="{BB962C8B-B14F-4D97-AF65-F5344CB8AC3E}">
        <p14:creationId xmlns:p14="http://schemas.microsoft.com/office/powerpoint/2010/main" val="372472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35489-7823-4FBF-A1FC-04498BD329F6}"/>
              </a:ext>
            </a:extLst>
          </p:cNvPr>
          <p:cNvPicPr>
            <a:picLocks noChangeAspect="1"/>
          </p:cNvPicPr>
          <p:nvPr/>
        </p:nvPicPr>
        <p:blipFill>
          <a:blip r:embed="rId2"/>
          <a:stretch>
            <a:fillRect/>
          </a:stretch>
        </p:blipFill>
        <p:spPr>
          <a:xfrm>
            <a:off x="2706439" y="679411"/>
            <a:ext cx="6477318" cy="5499177"/>
          </a:xfrm>
          <a:prstGeom prst="rect">
            <a:avLst/>
          </a:prstGeom>
        </p:spPr>
      </p:pic>
    </p:spTree>
    <p:extLst>
      <p:ext uri="{BB962C8B-B14F-4D97-AF65-F5344CB8AC3E}">
        <p14:creationId xmlns:p14="http://schemas.microsoft.com/office/powerpoint/2010/main" val="250705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46509-ABD7-42F5-82AE-4C2EBEDB60D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57D2F8C-B1CE-4D2C-8EAD-0AA55084D8F0}"/>
              </a:ext>
            </a:extLst>
          </p:cNvPr>
          <p:cNvSpPr>
            <a:spLocks noGrp="1"/>
          </p:cNvSpPr>
          <p:nvPr>
            <p:ph idx="1"/>
          </p:nvPr>
        </p:nvSpPr>
        <p:spPr/>
        <p:txBody>
          <a:bodyPr>
            <a:normAutofit lnSpcReduction="10000"/>
          </a:bodyPr>
          <a:lstStyle/>
          <a:p>
            <a:r>
              <a:rPr lang="en-US" dirty="0"/>
              <a:t>Positioning of a longitudinal strut along the crest of the ridge must be avoided. This not only interferes with the placement of artificial teeth , but also predisposes the denture base to fracture.</a:t>
            </a:r>
          </a:p>
          <a:p>
            <a:r>
              <a:rPr lang="en-US" dirty="0"/>
              <a:t>Transverse struts also must be positioned to facilitate the placement of artificial teeth. They should be designed to pass between  the necks of the artificial teeth. This aids in tooth arrangement and often results in improved esthetics.</a:t>
            </a:r>
          </a:p>
          <a:p>
            <a:r>
              <a:rPr lang="en-US" dirty="0"/>
              <a:t>Open construction can be used whenever multiple teeth are to be replaced.</a:t>
            </a:r>
          </a:p>
          <a:p>
            <a:r>
              <a:rPr lang="en-US" dirty="0"/>
              <a:t>Studies have shown that this form of minor connector provides the strongest attachment of acrylic resin to the RPD framework.</a:t>
            </a:r>
            <a:endParaRPr lang="en-IN" dirty="0"/>
          </a:p>
        </p:txBody>
      </p:sp>
    </p:spTree>
    <p:extLst>
      <p:ext uri="{BB962C8B-B14F-4D97-AF65-F5344CB8AC3E}">
        <p14:creationId xmlns:p14="http://schemas.microsoft.com/office/powerpoint/2010/main" val="97680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8093-388C-4FB2-BD80-DF8C6548E68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60BBDA9-C902-405B-AA20-05B005C444A3}"/>
              </a:ext>
            </a:extLst>
          </p:cNvPr>
          <p:cNvSpPr>
            <a:spLocks noGrp="1"/>
          </p:cNvSpPr>
          <p:nvPr>
            <p:ph idx="1"/>
          </p:nvPr>
        </p:nvSpPr>
        <p:spPr/>
        <p:txBody>
          <a:bodyPr/>
          <a:lstStyle/>
          <a:p>
            <a:r>
              <a:rPr lang="en-US" dirty="0"/>
              <a:t>During the framework fabrication process , those areas of a master cast that are to feature open retention must be relieved using an appropriate thickness of wax.</a:t>
            </a:r>
          </a:p>
          <a:p>
            <a:r>
              <a:rPr lang="en-US" dirty="0"/>
              <a:t>Relief provides space between the completed minor connector and tissues of the residual ridge.</a:t>
            </a:r>
          </a:p>
          <a:p>
            <a:r>
              <a:rPr lang="en-US" dirty="0"/>
              <a:t>This space permits an acrylic resin to encircle the longitudinal and transverse struts, thereby providing retention for the denture base</a:t>
            </a:r>
            <a:endParaRPr lang="en-IN" dirty="0"/>
          </a:p>
        </p:txBody>
      </p:sp>
    </p:spTree>
    <p:extLst>
      <p:ext uri="{BB962C8B-B14F-4D97-AF65-F5344CB8AC3E}">
        <p14:creationId xmlns:p14="http://schemas.microsoft.com/office/powerpoint/2010/main" val="2734960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D4C4-ABAE-7C61-1D0C-ECC2FFBD5611}"/>
              </a:ext>
            </a:extLst>
          </p:cNvPr>
          <p:cNvSpPr>
            <a:spLocks noGrp="1"/>
          </p:cNvSpPr>
          <p:nvPr>
            <p:ph type="title"/>
          </p:nvPr>
        </p:nvSpPr>
        <p:spPr/>
        <p:txBody>
          <a:bodyPr/>
          <a:lstStyle/>
          <a:p>
            <a:r>
              <a:rPr lang="en-IN" dirty="0"/>
              <a:t>Specific Learning Objective</a:t>
            </a:r>
          </a:p>
        </p:txBody>
      </p:sp>
      <p:graphicFrame>
        <p:nvGraphicFramePr>
          <p:cNvPr id="4" name="Table 4">
            <a:extLst>
              <a:ext uri="{FF2B5EF4-FFF2-40B4-BE49-F238E27FC236}">
                <a16:creationId xmlns:a16="http://schemas.microsoft.com/office/drawing/2014/main" id="{426035FB-5B4E-7991-73D8-A3E2AA139B84}"/>
              </a:ext>
            </a:extLst>
          </p:cNvPr>
          <p:cNvGraphicFramePr>
            <a:graphicFrameLocks noGrp="1"/>
          </p:cNvGraphicFramePr>
          <p:nvPr>
            <p:ph idx="1"/>
            <p:extLst>
              <p:ext uri="{D42A27DB-BD31-4B8C-83A1-F6EECF244321}">
                <p14:modId xmlns:p14="http://schemas.microsoft.com/office/powerpoint/2010/main" val="3405361093"/>
              </p:ext>
            </p:extLst>
          </p:nvPr>
        </p:nvGraphicFramePr>
        <p:xfrm>
          <a:off x="860612" y="1825625"/>
          <a:ext cx="10737829" cy="4610100"/>
        </p:xfrm>
        <a:graphic>
          <a:graphicData uri="http://schemas.openxmlformats.org/drawingml/2006/table">
            <a:tbl>
              <a:tblPr firstRow="1" bandRow="1">
                <a:tableStyleId>{5C22544A-7EE6-4342-B048-85BDC9FD1C3A}</a:tableStyleId>
              </a:tblPr>
              <a:tblGrid>
                <a:gridCol w="7490012">
                  <a:extLst>
                    <a:ext uri="{9D8B030D-6E8A-4147-A177-3AD203B41FA5}">
                      <a16:colId xmlns:a16="http://schemas.microsoft.com/office/drawing/2014/main" val="3648860307"/>
                    </a:ext>
                  </a:extLst>
                </a:gridCol>
                <a:gridCol w="1344705">
                  <a:extLst>
                    <a:ext uri="{9D8B030D-6E8A-4147-A177-3AD203B41FA5}">
                      <a16:colId xmlns:a16="http://schemas.microsoft.com/office/drawing/2014/main" val="1967634947"/>
                    </a:ext>
                  </a:extLst>
                </a:gridCol>
                <a:gridCol w="1903112">
                  <a:extLst>
                    <a:ext uri="{9D8B030D-6E8A-4147-A177-3AD203B41FA5}">
                      <a16:colId xmlns:a16="http://schemas.microsoft.com/office/drawing/2014/main" val="3641014661"/>
                    </a:ext>
                  </a:extLst>
                </a:gridCol>
              </a:tblGrid>
              <a:tr h="933450">
                <a:tc>
                  <a:txBody>
                    <a:bodyPr/>
                    <a:lstStyle/>
                    <a:p>
                      <a:r>
                        <a:rPr lang="en-US" dirty="0"/>
                        <a:t>Core areas</a:t>
                      </a:r>
                      <a:endParaRPr lang="en-IN" dirty="0"/>
                    </a:p>
                  </a:txBody>
                  <a:tcPr/>
                </a:tc>
                <a:tc>
                  <a:txBody>
                    <a:bodyPr/>
                    <a:lstStyle/>
                    <a:p>
                      <a:r>
                        <a:rPr lang="en-US" dirty="0"/>
                        <a:t>Domain</a:t>
                      </a:r>
                      <a:endParaRPr lang="en-IN" dirty="0"/>
                    </a:p>
                  </a:txBody>
                  <a:tcPr/>
                </a:tc>
                <a:tc>
                  <a:txBody>
                    <a:bodyPr/>
                    <a:lstStyle/>
                    <a:p>
                      <a:r>
                        <a:rPr lang="en-US" dirty="0"/>
                        <a:t>Category</a:t>
                      </a:r>
                      <a:endParaRPr lang="en-IN" dirty="0"/>
                    </a:p>
                  </a:txBody>
                  <a:tcPr/>
                </a:tc>
                <a:extLst>
                  <a:ext uri="{0D108BD9-81ED-4DB2-BD59-A6C34878D82A}">
                    <a16:rowId xmlns:a16="http://schemas.microsoft.com/office/drawing/2014/main" val="2112892538"/>
                  </a:ext>
                </a:extLst>
              </a:tr>
              <a:tr h="933450">
                <a:tc>
                  <a:txBody>
                    <a:bodyPr/>
                    <a:lstStyle/>
                    <a:p>
                      <a:r>
                        <a:rPr lang="en-US" dirty="0"/>
                        <a:t>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Definitions</a:t>
                      </a:r>
                    </a:p>
                    <a:p>
                      <a:endParaRPr lang="en-US" dirty="0"/>
                    </a:p>
                  </a:txBody>
                  <a:tcPr/>
                </a:tc>
                <a:tc>
                  <a:txBody>
                    <a:bodyPr/>
                    <a:lstStyle/>
                    <a:p>
                      <a:r>
                        <a:rPr lang="en-US" dirty="0"/>
                        <a:t>Cognitive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2748961076"/>
                  </a:ext>
                </a:extLst>
              </a:tr>
              <a:tr h="933450">
                <a:tc>
                  <a:txBody>
                    <a:bodyPr/>
                    <a:lstStyle/>
                    <a:p>
                      <a:r>
                        <a:rPr lang="en-US" dirty="0"/>
                        <a:t>Minor connector that joins </a:t>
                      </a:r>
                      <a:r>
                        <a:rPr lang="en-US" u="sng" dirty="0"/>
                        <a:t>clasp assemblies </a:t>
                      </a:r>
                      <a:r>
                        <a:rPr lang="en-US" dirty="0"/>
                        <a:t>to major connector</a:t>
                      </a:r>
                    </a:p>
                    <a:p>
                      <a:r>
                        <a:rPr lang="en-US" dirty="0"/>
                        <a:t>Minor connector that joins </a:t>
                      </a:r>
                      <a:r>
                        <a:rPr lang="en-US" u="sng" dirty="0"/>
                        <a:t>indirect retainers or auxiliary rests </a:t>
                      </a:r>
                      <a:r>
                        <a:rPr lang="en-US" dirty="0"/>
                        <a:t>to major connector</a:t>
                      </a:r>
                    </a:p>
                    <a:p>
                      <a:endParaRPr lang="en-IN" dirty="0"/>
                    </a:p>
                  </a:txBody>
                  <a:tcPr/>
                </a:tc>
                <a:tc>
                  <a:txBody>
                    <a:bodyPr/>
                    <a:lstStyle/>
                    <a:p>
                      <a:r>
                        <a:rPr lang="en-US" dirty="0"/>
                        <a:t>Cognitive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970306091"/>
                  </a:ext>
                </a:extLst>
              </a:tr>
              <a:tr h="933450">
                <a:tc>
                  <a:txBody>
                    <a:bodyPr/>
                    <a:lstStyle/>
                    <a:p>
                      <a:r>
                        <a:rPr lang="en-US" dirty="0"/>
                        <a:t>Minor connector that joins </a:t>
                      </a:r>
                      <a:r>
                        <a:rPr lang="en-US" u="sng" dirty="0"/>
                        <a:t>denture bases</a:t>
                      </a:r>
                      <a:r>
                        <a:rPr lang="en-US" dirty="0"/>
                        <a:t> to major connectors</a:t>
                      </a:r>
                    </a:p>
                    <a:p>
                      <a:r>
                        <a:rPr lang="en-US" dirty="0"/>
                        <a:t>Minor connector that serve as </a:t>
                      </a:r>
                      <a:r>
                        <a:rPr lang="en-US" u="sng" dirty="0"/>
                        <a:t>approach arms </a:t>
                      </a:r>
                      <a:r>
                        <a:rPr lang="en-US" dirty="0"/>
                        <a:t>for vertical projection/bar-type clasp</a:t>
                      </a:r>
                    </a:p>
                    <a:p>
                      <a:endParaRPr lang="en-IN" dirty="0"/>
                    </a:p>
                  </a:txBody>
                  <a:tcPr/>
                </a:tc>
                <a:tc>
                  <a:txBody>
                    <a:bodyPr/>
                    <a:lstStyle/>
                    <a:p>
                      <a:r>
                        <a:rPr lang="en-IN" dirty="0"/>
                        <a:t>Psychomotor</a:t>
                      </a:r>
                    </a:p>
                  </a:txBody>
                  <a:tcPr/>
                </a:tc>
                <a:tc>
                  <a:txBody>
                    <a:bodyPr/>
                    <a:lstStyle/>
                    <a:p>
                      <a:r>
                        <a:rPr lang="en-US" dirty="0"/>
                        <a:t>Must Know</a:t>
                      </a:r>
                      <a:endParaRPr lang="en-IN" dirty="0"/>
                    </a:p>
                  </a:txBody>
                  <a:tcPr/>
                </a:tc>
                <a:extLst>
                  <a:ext uri="{0D108BD9-81ED-4DB2-BD59-A6C34878D82A}">
                    <a16:rowId xmlns:a16="http://schemas.microsoft.com/office/drawing/2014/main" val="4238449484"/>
                  </a:ext>
                </a:extLst>
              </a:tr>
              <a:tr h="0">
                <a:tc>
                  <a:txBody>
                    <a:bodyPr/>
                    <a:lstStyle/>
                    <a:p>
                      <a:r>
                        <a:rPr lang="en-US" dirty="0"/>
                        <a:t>Summary</a:t>
                      </a:r>
                      <a:endParaRPr lang="en-IN" dirty="0"/>
                    </a:p>
                  </a:txBody>
                  <a:tcPr/>
                </a:tc>
                <a:tc>
                  <a:txBody>
                    <a:bodyPr/>
                    <a:lstStyle/>
                    <a:p>
                      <a:r>
                        <a:rPr lang="en-US" dirty="0"/>
                        <a:t>Affective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3066193908"/>
                  </a:ext>
                </a:extLst>
              </a:tr>
            </a:tbl>
          </a:graphicData>
        </a:graphic>
      </p:graphicFrame>
    </p:spTree>
    <p:extLst>
      <p:ext uri="{BB962C8B-B14F-4D97-AF65-F5344CB8AC3E}">
        <p14:creationId xmlns:p14="http://schemas.microsoft.com/office/powerpoint/2010/main" val="363772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C3EB-3242-45CD-BE09-BCD4BDE981D8}"/>
              </a:ext>
            </a:extLst>
          </p:cNvPr>
          <p:cNvSpPr>
            <a:spLocks noGrp="1"/>
          </p:cNvSpPr>
          <p:nvPr>
            <p:ph type="title"/>
          </p:nvPr>
        </p:nvSpPr>
        <p:spPr/>
        <p:txBody>
          <a:bodyPr/>
          <a:lstStyle/>
          <a:p>
            <a:r>
              <a:rPr lang="en-US" dirty="0"/>
              <a:t>Mesh construction</a:t>
            </a:r>
            <a:endParaRPr lang="en-IN" dirty="0"/>
          </a:p>
        </p:txBody>
      </p:sp>
      <p:sp>
        <p:nvSpPr>
          <p:cNvPr id="3" name="Content Placeholder 2">
            <a:extLst>
              <a:ext uri="{FF2B5EF4-FFF2-40B4-BE49-F238E27FC236}">
                <a16:creationId xmlns:a16="http://schemas.microsoft.com/office/drawing/2014/main" id="{C67F63CD-9D10-4358-AA4D-00D45E581AEB}"/>
              </a:ext>
            </a:extLst>
          </p:cNvPr>
          <p:cNvSpPr>
            <a:spLocks noGrp="1"/>
          </p:cNvSpPr>
          <p:nvPr>
            <p:ph idx="1"/>
          </p:nvPr>
        </p:nvSpPr>
        <p:spPr/>
        <p:txBody>
          <a:bodyPr/>
          <a:lstStyle/>
          <a:p>
            <a:r>
              <a:rPr lang="en-US" dirty="0"/>
              <a:t>May be compared to the rigid metallic screen</a:t>
            </a:r>
          </a:p>
          <a:p>
            <a:r>
              <a:rPr lang="en-US" dirty="0"/>
              <a:t>Channels that pass through the connector are intended to permit acrylic resin penetration.</a:t>
            </a:r>
          </a:p>
          <a:p>
            <a:r>
              <a:rPr lang="en-US" dirty="0"/>
              <a:t>This allows resin encirclement of the minor connector and mechanical retention of the denture base.</a:t>
            </a:r>
            <a:endParaRPr lang="en-IN" dirty="0"/>
          </a:p>
        </p:txBody>
      </p:sp>
    </p:spTree>
    <p:extLst>
      <p:ext uri="{BB962C8B-B14F-4D97-AF65-F5344CB8AC3E}">
        <p14:creationId xmlns:p14="http://schemas.microsoft.com/office/powerpoint/2010/main" val="190753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03E40-EFAD-4D90-9EA5-BBA2813554DE}"/>
              </a:ext>
            </a:extLst>
          </p:cNvPr>
          <p:cNvPicPr>
            <a:picLocks noChangeAspect="1"/>
          </p:cNvPicPr>
          <p:nvPr/>
        </p:nvPicPr>
        <p:blipFill>
          <a:blip r:embed="rId2"/>
          <a:stretch>
            <a:fillRect/>
          </a:stretch>
        </p:blipFill>
        <p:spPr>
          <a:xfrm>
            <a:off x="1744671" y="830979"/>
            <a:ext cx="8194460" cy="5404168"/>
          </a:xfrm>
          <a:prstGeom prst="rect">
            <a:avLst/>
          </a:prstGeom>
        </p:spPr>
      </p:pic>
    </p:spTree>
    <p:extLst>
      <p:ext uri="{BB962C8B-B14F-4D97-AF65-F5344CB8AC3E}">
        <p14:creationId xmlns:p14="http://schemas.microsoft.com/office/powerpoint/2010/main" val="1634812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5437-7AC9-43B3-8DDE-68EB2A387A1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C93B7B3-EFD5-45C5-AF3D-BEB605A24E32}"/>
              </a:ext>
            </a:extLst>
          </p:cNvPr>
          <p:cNvSpPr>
            <a:spLocks noGrp="1"/>
          </p:cNvSpPr>
          <p:nvPr>
            <p:ph idx="1"/>
          </p:nvPr>
        </p:nvSpPr>
        <p:spPr/>
        <p:txBody>
          <a:bodyPr/>
          <a:lstStyle/>
          <a:p>
            <a:r>
              <a:rPr lang="en-US" dirty="0"/>
              <a:t>Relief and border extension for a mesh minor connector should be identical to those of open construction</a:t>
            </a:r>
          </a:p>
          <a:p>
            <a:r>
              <a:rPr lang="en-US" dirty="0"/>
              <a:t>The main drawback of mesh minor connector is the difficulty it presents during the packing of acrylic resin.</a:t>
            </a:r>
          </a:p>
          <a:p>
            <a:r>
              <a:rPr lang="en-US" dirty="0"/>
              <a:t>Increased pressure is needed to force resin through the small holes in the minor connector </a:t>
            </a:r>
          </a:p>
          <a:p>
            <a:r>
              <a:rPr lang="en-US" dirty="0"/>
              <a:t>Insufficient packing pressure may result in inadequate resin penetration and a weak attachment to the framework</a:t>
            </a:r>
            <a:endParaRPr lang="en-IN" dirty="0"/>
          </a:p>
        </p:txBody>
      </p:sp>
    </p:spTree>
    <p:extLst>
      <p:ext uri="{BB962C8B-B14F-4D97-AF65-F5344CB8AC3E}">
        <p14:creationId xmlns:p14="http://schemas.microsoft.com/office/powerpoint/2010/main" val="113579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2087-5B0E-4433-B2C2-5C4EDAAD3E0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D6F7A53-0334-4BDE-93FE-2A3EBC61B7F7}"/>
              </a:ext>
            </a:extLst>
          </p:cNvPr>
          <p:cNvSpPr>
            <a:spLocks noGrp="1"/>
          </p:cNvSpPr>
          <p:nvPr>
            <p:ph idx="1"/>
          </p:nvPr>
        </p:nvSpPr>
        <p:spPr/>
        <p:txBody>
          <a:bodyPr/>
          <a:lstStyle/>
          <a:p>
            <a:r>
              <a:rPr lang="en-US" dirty="0"/>
              <a:t>Mesh construction also may interfere with the arrangement of prosthetic teeth.</a:t>
            </a:r>
          </a:p>
          <a:p>
            <a:r>
              <a:rPr lang="en-US" dirty="0"/>
              <a:t>Mesh must cover the entire ridge crest and cannot be limited to those areas between the necks of artificial teeth.</a:t>
            </a:r>
          </a:p>
          <a:p>
            <a:r>
              <a:rPr lang="en-US" dirty="0"/>
              <a:t>As a result, the ridge lap areas of artificial teeth may require significant reduction to facilitate proper arrangement.</a:t>
            </a:r>
          </a:p>
          <a:p>
            <a:r>
              <a:rPr lang="en-US" dirty="0"/>
              <a:t>Mesh construction, may be used whenever multiple teeth are to replaced </a:t>
            </a:r>
            <a:endParaRPr lang="en-IN" dirty="0"/>
          </a:p>
        </p:txBody>
      </p:sp>
    </p:spTree>
    <p:extLst>
      <p:ext uri="{BB962C8B-B14F-4D97-AF65-F5344CB8AC3E}">
        <p14:creationId xmlns:p14="http://schemas.microsoft.com/office/powerpoint/2010/main" val="1435280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438E-AEDA-48AB-AB17-05C482885B63}"/>
              </a:ext>
            </a:extLst>
          </p:cNvPr>
          <p:cNvSpPr>
            <a:spLocks noGrp="1"/>
          </p:cNvSpPr>
          <p:nvPr>
            <p:ph type="title"/>
          </p:nvPr>
        </p:nvSpPr>
        <p:spPr/>
        <p:txBody>
          <a:bodyPr/>
          <a:lstStyle/>
          <a:p>
            <a:r>
              <a:rPr lang="en-US" dirty="0"/>
              <a:t>The importance of cast stops</a:t>
            </a:r>
            <a:endParaRPr lang="en-IN" dirty="0"/>
          </a:p>
        </p:txBody>
      </p:sp>
      <p:sp>
        <p:nvSpPr>
          <p:cNvPr id="3" name="Content Placeholder 2">
            <a:extLst>
              <a:ext uri="{FF2B5EF4-FFF2-40B4-BE49-F238E27FC236}">
                <a16:creationId xmlns:a16="http://schemas.microsoft.com/office/drawing/2014/main" id="{4E846EDD-446C-4018-AC05-0F11D040B2AC}"/>
              </a:ext>
            </a:extLst>
          </p:cNvPr>
          <p:cNvSpPr>
            <a:spLocks noGrp="1"/>
          </p:cNvSpPr>
          <p:nvPr>
            <p:ph idx="1"/>
          </p:nvPr>
        </p:nvSpPr>
        <p:spPr/>
        <p:txBody>
          <a:bodyPr>
            <a:normAutofit lnSpcReduction="10000"/>
          </a:bodyPr>
          <a:lstStyle/>
          <a:p>
            <a:pPr algn="just"/>
            <a:r>
              <a:rPr lang="en-US" dirty="0"/>
              <a:t>Relief is provided beneath minor connectors of open construction and mesh construction.</a:t>
            </a:r>
          </a:p>
          <a:p>
            <a:pPr algn="just"/>
            <a:r>
              <a:rPr lang="en-US" dirty="0"/>
              <a:t>This relief provides space between the minor connector and underlying master cast.</a:t>
            </a:r>
          </a:p>
          <a:p>
            <a:pPr algn="just"/>
            <a:r>
              <a:rPr lang="en-US" dirty="0"/>
              <a:t>This space permits resin to encircle the minor connector and provides a mechanism for attachment of the denture base to the framework.</a:t>
            </a:r>
          </a:p>
          <a:p>
            <a:pPr algn="just"/>
            <a:r>
              <a:rPr lang="en-US" dirty="0"/>
              <a:t>In distal extension prosthesis the use of relief produces a minor connector that is supported at only one end. As a result , the minor connector may bend when a load is applied. Since considerable force is applied during the packing and processing of acrylic resin, the probability of bending is increased during these procedures.</a:t>
            </a:r>
          </a:p>
          <a:p>
            <a:endParaRPr lang="en-IN" dirty="0"/>
          </a:p>
        </p:txBody>
      </p:sp>
    </p:spTree>
    <p:extLst>
      <p:ext uri="{BB962C8B-B14F-4D97-AF65-F5344CB8AC3E}">
        <p14:creationId xmlns:p14="http://schemas.microsoft.com/office/powerpoint/2010/main" val="2931374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29810-C53F-4440-A044-5C451A848E59}"/>
              </a:ext>
            </a:extLst>
          </p:cNvPr>
          <p:cNvPicPr>
            <a:picLocks noChangeAspect="1"/>
          </p:cNvPicPr>
          <p:nvPr/>
        </p:nvPicPr>
        <p:blipFill>
          <a:blip r:embed="rId2"/>
          <a:stretch>
            <a:fillRect/>
          </a:stretch>
        </p:blipFill>
        <p:spPr>
          <a:xfrm>
            <a:off x="2162121" y="515103"/>
            <a:ext cx="7564976" cy="5627280"/>
          </a:xfrm>
          <a:prstGeom prst="rect">
            <a:avLst/>
          </a:prstGeom>
        </p:spPr>
      </p:pic>
    </p:spTree>
    <p:extLst>
      <p:ext uri="{BB962C8B-B14F-4D97-AF65-F5344CB8AC3E}">
        <p14:creationId xmlns:p14="http://schemas.microsoft.com/office/powerpoint/2010/main" val="880754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CF0F7-8887-43AC-8E40-2C194977C3BD}"/>
              </a:ext>
            </a:extLst>
          </p:cNvPr>
          <p:cNvPicPr>
            <a:picLocks noChangeAspect="1"/>
          </p:cNvPicPr>
          <p:nvPr/>
        </p:nvPicPr>
        <p:blipFill>
          <a:blip r:embed="rId2"/>
          <a:stretch>
            <a:fillRect/>
          </a:stretch>
        </p:blipFill>
        <p:spPr>
          <a:xfrm>
            <a:off x="1840385" y="763758"/>
            <a:ext cx="8098745" cy="5330483"/>
          </a:xfrm>
          <a:prstGeom prst="rect">
            <a:avLst/>
          </a:prstGeom>
        </p:spPr>
      </p:pic>
    </p:spTree>
    <p:extLst>
      <p:ext uri="{BB962C8B-B14F-4D97-AF65-F5344CB8AC3E}">
        <p14:creationId xmlns:p14="http://schemas.microsoft.com/office/powerpoint/2010/main" val="664927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098DB-B8A5-4DD4-BB98-210F78F6B51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E0A7CD3-3FD2-4A81-BDF6-0A4AE0D8E112}"/>
              </a:ext>
            </a:extLst>
          </p:cNvPr>
          <p:cNvSpPr>
            <a:spLocks noGrp="1"/>
          </p:cNvSpPr>
          <p:nvPr>
            <p:ph idx="1"/>
          </p:nvPr>
        </p:nvSpPr>
        <p:spPr/>
        <p:txBody>
          <a:bodyPr>
            <a:normAutofit fontScale="92500" lnSpcReduction="10000"/>
          </a:bodyPr>
          <a:lstStyle/>
          <a:p>
            <a:pPr algn="just"/>
            <a:r>
              <a:rPr lang="en-US" dirty="0"/>
              <a:t>To prevent bending, a small area at the free end of the minor connector should contact the master cast. This portion of the minor connector is termed a cast stop.</a:t>
            </a:r>
          </a:p>
          <a:p>
            <a:pPr algn="just"/>
            <a:r>
              <a:rPr lang="en-US" dirty="0"/>
              <a:t>A cast stop is created by removing a small square of relief wax (2*2mm) where posterior strut of the minor connector crosses the center of the ridge.</a:t>
            </a:r>
          </a:p>
          <a:p>
            <a:pPr algn="just"/>
            <a:r>
              <a:rPr lang="en-US" dirty="0"/>
              <a:t>This depression is incorporated into the refractory cast.</a:t>
            </a:r>
          </a:p>
          <a:p>
            <a:pPr algn="just"/>
            <a:r>
              <a:rPr lang="en-US" dirty="0"/>
              <a:t>During the waxing process , this depression is filled with wax.</a:t>
            </a:r>
          </a:p>
          <a:p>
            <a:pPr algn="just"/>
            <a:r>
              <a:rPr lang="en-US" dirty="0"/>
              <a:t>Upon casting the framework and returning it to the master cast, the cast stop should contact the surface of the master cast because the minor connector is supported at both ends, bending of the framework can be minimized.</a:t>
            </a:r>
            <a:endParaRPr lang="en-IN" dirty="0"/>
          </a:p>
        </p:txBody>
      </p:sp>
    </p:spTree>
    <p:extLst>
      <p:ext uri="{BB962C8B-B14F-4D97-AF65-F5344CB8AC3E}">
        <p14:creationId xmlns:p14="http://schemas.microsoft.com/office/powerpoint/2010/main" val="1633821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35EC-03CC-4AE6-8C24-B5AD70891B28}"/>
              </a:ext>
            </a:extLst>
          </p:cNvPr>
          <p:cNvSpPr>
            <a:spLocks noGrp="1"/>
          </p:cNvSpPr>
          <p:nvPr>
            <p:ph type="title"/>
          </p:nvPr>
        </p:nvSpPr>
        <p:spPr/>
        <p:txBody>
          <a:bodyPr/>
          <a:lstStyle/>
          <a:p>
            <a:r>
              <a:rPr lang="en-US" dirty="0"/>
              <a:t>Bead, nail-head or wire construction</a:t>
            </a:r>
            <a:endParaRPr lang="en-IN" dirty="0"/>
          </a:p>
        </p:txBody>
      </p:sp>
      <p:sp>
        <p:nvSpPr>
          <p:cNvPr id="3" name="Content Placeholder 2">
            <a:extLst>
              <a:ext uri="{FF2B5EF4-FFF2-40B4-BE49-F238E27FC236}">
                <a16:creationId xmlns:a16="http://schemas.microsoft.com/office/drawing/2014/main" id="{AC0DE38A-5867-45CA-8CFC-7A1B03FC74AC}"/>
              </a:ext>
            </a:extLst>
          </p:cNvPr>
          <p:cNvSpPr>
            <a:spLocks noGrp="1"/>
          </p:cNvSpPr>
          <p:nvPr>
            <p:ph idx="1"/>
          </p:nvPr>
        </p:nvSpPr>
        <p:spPr/>
        <p:txBody>
          <a:bodyPr>
            <a:normAutofit lnSpcReduction="10000"/>
          </a:bodyPr>
          <a:lstStyle/>
          <a:p>
            <a:r>
              <a:rPr lang="en-US" dirty="0"/>
              <a:t>Bead , nail head or wire components are often used in conjunction with metal denture bases.</a:t>
            </a:r>
          </a:p>
          <a:p>
            <a:r>
              <a:rPr lang="en-US" dirty="0"/>
              <a:t>The metal bases are cast to fit directly against the underlying soft tissues.</a:t>
            </a:r>
          </a:p>
          <a:p>
            <a:r>
              <a:rPr lang="en-US" dirty="0"/>
              <a:t>Hence no relief is provided beneath these minor connectors.</a:t>
            </a:r>
          </a:p>
          <a:p>
            <a:r>
              <a:rPr lang="en-US" dirty="0"/>
              <a:t>Resin is attached to the free surface of such bases, and retention is gained by encompassment of surface projections.</a:t>
            </a:r>
          </a:p>
          <a:p>
            <a:r>
              <a:rPr lang="en-US" dirty="0"/>
              <a:t>Projections may be created by placing resin beads on the appropriate segments of wax pattern investing the completed pattern eliminating the pattern materials via heat application, and casting the framework.</a:t>
            </a:r>
            <a:endParaRPr lang="en-IN" dirty="0"/>
          </a:p>
        </p:txBody>
      </p:sp>
    </p:spTree>
    <p:extLst>
      <p:ext uri="{BB962C8B-B14F-4D97-AF65-F5344CB8AC3E}">
        <p14:creationId xmlns:p14="http://schemas.microsoft.com/office/powerpoint/2010/main" val="1293570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1AD408-808C-4691-8285-829BB444128F}"/>
              </a:ext>
            </a:extLst>
          </p:cNvPr>
          <p:cNvPicPr>
            <a:picLocks noChangeAspect="1"/>
          </p:cNvPicPr>
          <p:nvPr/>
        </p:nvPicPr>
        <p:blipFill>
          <a:blip r:embed="rId2"/>
          <a:stretch>
            <a:fillRect/>
          </a:stretch>
        </p:blipFill>
        <p:spPr>
          <a:xfrm>
            <a:off x="199285" y="1818388"/>
            <a:ext cx="8666419" cy="5039611"/>
          </a:xfrm>
          <a:prstGeom prst="rect">
            <a:avLst/>
          </a:prstGeom>
        </p:spPr>
      </p:pic>
    </p:spTree>
    <p:extLst>
      <p:ext uri="{BB962C8B-B14F-4D97-AF65-F5344CB8AC3E}">
        <p14:creationId xmlns:p14="http://schemas.microsoft.com/office/powerpoint/2010/main" val="127804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B1E5-A6AD-41C7-B3E7-493372859EE3}"/>
              </a:ext>
            </a:extLst>
          </p:cNvPr>
          <p:cNvSpPr>
            <a:spLocks noGrp="1"/>
          </p:cNvSpPr>
          <p:nvPr>
            <p:ph type="title"/>
          </p:nvPr>
        </p:nvSpPr>
        <p:spPr/>
        <p:txBody>
          <a:bodyPr/>
          <a:lstStyle/>
          <a:p>
            <a:r>
              <a:rPr lang="en-US" dirty="0"/>
              <a:t>Contents</a:t>
            </a:r>
            <a:endParaRPr lang="en-IN" dirty="0"/>
          </a:p>
        </p:txBody>
      </p:sp>
      <p:sp>
        <p:nvSpPr>
          <p:cNvPr id="3" name="Content Placeholder 2">
            <a:extLst>
              <a:ext uri="{FF2B5EF4-FFF2-40B4-BE49-F238E27FC236}">
                <a16:creationId xmlns:a16="http://schemas.microsoft.com/office/drawing/2014/main" id="{CA8FC087-FCB9-4934-974D-3438D721BB79}"/>
              </a:ext>
            </a:extLst>
          </p:cNvPr>
          <p:cNvSpPr>
            <a:spLocks noGrp="1"/>
          </p:cNvSpPr>
          <p:nvPr>
            <p:ph idx="1"/>
          </p:nvPr>
        </p:nvSpPr>
        <p:spPr/>
        <p:txBody>
          <a:bodyPr>
            <a:normAutofit lnSpcReduction="10000"/>
          </a:bodyPr>
          <a:lstStyle/>
          <a:p>
            <a:r>
              <a:rPr lang="en-US" dirty="0"/>
              <a:t>Introduction</a:t>
            </a:r>
          </a:p>
          <a:p>
            <a:r>
              <a:rPr lang="en-US" dirty="0"/>
              <a:t>Definitions</a:t>
            </a:r>
          </a:p>
          <a:p>
            <a:r>
              <a:rPr lang="en-US" dirty="0"/>
              <a:t>Minor connector that joins </a:t>
            </a:r>
            <a:r>
              <a:rPr lang="en-US" u="sng" dirty="0"/>
              <a:t>clasp assemblies </a:t>
            </a:r>
            <a:r>
              <a:rPr lang="en-US" dirty="0"/>
              <a:t>to major connector</a:t>
            </a:r>
          </a:p>
          <a:p>
            <a:r>
              <a:rPr lang="en-US" dirty="0"/>
              <a:t>Minor connector that joins </a:t>
            </a:r>
            <a:r>
              <a:rPr lang="en-US" u="sng" dirty="0"/>
              <a:t>indirect retainers or auxiliary rests </a:t>
            </a:r>
            <a:r>
              <a:rPr lang="en-US" dirty="0"/>
              <a:t>to major connector</a:t>
            </a:r>
          </a:p>
          <a:p>
            <a:r>
              <a:rPr lang="en-US" dirty="0"/>
              <a:t>Minor connector that joins </a:t>
            </a:r>
            <a:r>
              <a:rPr lang="en-US" u="sng" dirty="0"/>
              <a:t>denture bases</a:t>
            </a:r>
            <a:r>
              <a:rPr lang="en-US" dirty="0"/>
              <a:t> to major connectors</a:t>
            </a:r>
          </a:p>
          <a:p>
            <a:r>
              <a:rPr lang="en-US" dirty="0"/>
              <a:t>Minor connector that serve as </a:t>
            </a:r>
            <a:r>
              <a:rPr lang="en-US" u="sng" dirty="0"/>
              <a:t>approach arms </a:t>
            </a:r>
            <a:r>
              <a:rPr lang="en-US" dirty="0"/>
              <a:t>for vertical projection/bar-type clasp</a:t>
            </a:r>
          </a:p>
          <a:p>
            <a:r>
              <a:rPr lang="en-US" dirty="0"/>
              <a:t>Summary</a:t>
            </a:r>
          </a:p>
          <a:p>
            <a:r>
              <a:rPr lang="en-US" dirty="0"/>
              <a:t>References</a:t>
            </a:r>
            <a:endParaRPr lang="en-IN" dirty="0"/>
          </a:p>
          <a:p>
            <a:endParaRPr lang="en-US" dirty="0"/>
          </a:p>
          <a:p>
            <a:endParaRPr lang="en-US" dirty="0"/>
          </a:p>
          <a:p>
            <a:endParaRPr lang="en-US" dirty="0"/>
          </a:p>
          <a:p>
            <a:endParaRPr lang="en-US" dirty="0"/>
          </a:p>
          <a:p>
            <a:endParaRPr lang="en-IN" dirty="0"/>
          </a:p>
        </p:txBody>
      </p:sp>
    </p:spTree>
    <p:extLst>
      <p:ext uri="{BB962C8B-B14F-4D97-AF65-F5344CB8AC3E}">
        <p14:creationId xmlns:p14="http://schemas.microsoft.com/office/powerpoint/2010/main" val="1352436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ADD5-2FC1-4B24-BB5F-A596A5FF61F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B70C4DB-E9DF-46D2-AF5F-D832EBEF5FF6}"/>
              </a:ext>
            </a:extLst>
          </p:cNvPr>
          <p:cNvSpPr>
            <a:spLocks noGrp="1"/>
          </p:cNvSpPr>
          <p:nvPr>
            <p:ph idx="1"/>
          </p:nvPr>
        </p:nvSpPr>
        <p:spPr/>
        <p:txBody>
          <a:bodyPr/>
          <a:lstStyle/>
          <a:p>
            <a:r>
              <a:rPr lang="en-US" dirty="0"/>
              <a:t>Nail-heads may be produced in a similar manner</a:t>
            </a:r>
          </a:p>
          <a:p>
            <a:r>
              <a:rPr lang="en-US" dirty="0"/>
              <a:t>Projections also may be added by casting or soldering irregular wire forms to a metal base.</a:t>
            </a:r>
          </a:p>
          <a:p>
            <a:r>
              <a:rPr lang="en-US" dirty="0"/>
              <a:t>The primary advantage of a metal base is related to improved hygiene and enhanced thermal stimulation</a:t>
            </a:r>
          </a:p>
          <a:p>
            <a:r>
              <a:rPr lang="en-US" dirty="0"/>
              <a:t>Disadvantages include difficulty in adjusting and relining cast metal bases. </a:t>
            </a:r>
          </a:p>
          <a:p>
            <a:r>
              <a:rPr lang="en-US" dirty="0"/>
              <a:t>Bead , nail-head, and wire construction should be limited to short-</a:t>
            </a:r>
            <a:r>
              <a:rPr lang="en-US" dirty="0" err="1"/>
              <a:t>span,tooth</a:t>
            </a:r>
            <a:r>
              <a:rPr lang="en-US" dirty="0"/>
              <a:t>-supported  applications in patients with well-healed ridges.</a:t>
            </a:r>
            <a:endParaRPr lang="en-IN" dirty="0"/>
          </a:p>
        </p:txBody>
      </p:sp>
    </p:spTree>
    <p:extLst>
      <p:ext uri="{BB962C8B-B14F-4D97-AF65-F5344CB8AC3E}">
        <p14:creationId xmlns:p14="http://schemas.microsoft.com/office/powerpoint/2010/main" val="1938141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B859-2D02-42BD-B284-3BB52FBED82A}"/>
              </a:ext>
            </a:extLst>
          </p:cNvPr>
          <p:cNvSpPr>
            <a:spLocks noGrp="1"/>
          </p:cNvSpPr>
          <p:nvPr>
            <p:ph type="title"/>
          </p:nvPr>
        </p:nvSpPr>
        <p:spPr/>
        <p:txBody>
          <a:bodyPr/>
          <a:lstStyle/>
          <a:p>
            <a:r>
              <a:rPr lang="en-US" dirty="0"/>
              <a:t>Attachment of minor connectors to major connector</a:t>
            </a:r>
            <a:endParaRPr lang="en-IN" dirty="0"/>
          </a:p>
        </p:txBody>
      </p:sp>
      <p:sp>
        <p:nvSpPr>
          <p:cNvPr id="3" name="Content Placeholder 2">
            <a:extLst>
              <a:ext uri="{FF2B5EF4-FFF2-40B4-BE49-F238E27FC236}">
                <a16:creationId xmlns:a16="http://schemas.microsoft.com/office/drawing/2014/main" id="{BE60FCE7-5DD3-450F-B573-58445AC46560}"/>
              </a:ext>
            </a:extLst>
          </p:cNvPr>
          <p:cNvSpPr>
            <a:spLocks noGrp="1"/>
          </p:cNvSpPr>
          <p:nvPr>
            <p:ph idx="1"/>
          </p:nvPr>
        </p:nvSpPr>
        <p:spPr/>
        <p:txBody>
          <a:bodyPr/>
          <a:lstStyle/>
          <a:p>
            <a:r>
              <a:rPr lang="en-US" dirty="0"/>
              <a:t>A minor connector that supports an acrylic resin denture base must be joined to the major connector with sufficient bulk to avoid fracture.</a:t>
            </a:r>
          </a:p>
          <a:p>
            <a:r>
              <a:rPr lang="en-US" dirty="0"/>
              <a:t>In addition , each acrylic resin denture base must join the major connector in a </a:t>
            </a:r>
            <a:r>
              <a:rPr lang="en-US" dirty="0" err="1"/>
              <a:t>smooth,even</a:t>
            </a:r>
            <a:r>
              <a:rPr lang="en-US" dirty="0"/>
              <a:t> fashion.</a:t>
            </a:r>
          </a:p>
          <a:p>
            <a:r>
              <a:rPr lang="en-US" dirty="0"/>
              <a:t>Any irregularity or step between the two surfaces will irritate the tongue or the soft tissues of the ridge.</a:t>
            </a:r>
          </a:p>
          <a:p>
            <a:r>
              <a:rPr lang="en-US" dirty="0"/>
              <a:t>Consequently, the interfacial geometry and material properties must be considered.</a:t>
            </a:r>
            <a:endParaRPr lang="en-IN" dirty="0"/>
          </a:p>
        </p:txBody>
      </p:sp>
    </p:spTree>
    <p:extLst>
      <p:ext uri="{BB962C8B-B14F-4D97-AF65-F5344CB8AC3E}">
        <p14:creationId xmlns:p14="http://schemas.microsoft.com/office/powerpoint/2010/main" val="3381805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F5F6-8753-49C3-BC5F-EA900FB1522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C8E7765-D827-4876-9433-1753C5EB0789}"/>
              </a:ext>
            </a:extLst>
          </p:cNvPr>
          <p:cNvSpPr>
            <a:spLocks noGrp="1"/>
          </p:cNvSpPr>
          <p:nvPr>
            <p:ph idx="1"/>
          </p:nvPr>
        </p:nvSpPr>
        <p:spPr/>
        <p:txBody>
          <a:bodyPr>
            <a:normAutofit lnSpcReduction="10000"/>
          </a:bodyPr>
          <a:lstStyle/>
          <a:p>
            <a:r>
              <a:rPr lang="en-US" dirty="0"/>
              <a:t>Currently, acrylic resin is used to construct the overwhelming majority of denture bases.</a:t>
            </a:r>
          </a:p>
          <a:p>
            <a:r>
              <a:rPr lang="en-US" dirty="0"/>
              <a:t>To prevent the acrylic resin from becoming too thin, the </a:t>
            </a:r>
            <a:r>
              <a:rPr lang="en-US" dirty="0" err="1"/>
              <a:t>designof</a:t>
            </a:r>
            <a:r>
              <a:rPr lang="en-US" dirty="0"/>
              <a:t> the resin-metal interface must be considered.</a:t>
            </a:r>
          </a:p>
          <a:p>
            <a:r>
              <a:rPr lang="en-US" dirty="0"/>
              <a:t>Ideally, a butt joint should be provided so the acrylic resin can blend evenly with the major connector.</a:t>
            </a:r>
          </a:p>
          <a:p>
            <a:r>
              <a:rPr lang="en-US" dirty="0"/>
              <a:t>B</a:t>
            </a:r>
            <a:r>
              <a:rPr lang="en-IN" dirty="0" err="1"/>
              <a:t>ecause</a:t>
            </a:r>
            <a:r>
              <a:rPr lang="en-IN" dirty="0"/>
              <a:t> acrylic resin is processed completely around open minor connectors and mesh minor connectors, resin-metal interfaces must be created on both the internal and external surfaces of the </a:t>
            </a:r>
            <a:r>
              <a:rPr lang="en-IN" dirty="0" err="1"/>
              <a:t>associsted</a:t>
            </a:r>
            <a:r>
              <a:rPr lang="en-IN" dirty="0"/>
              <a:t> major connector</a:t>
            </a:r>
            <a:endParaRPr lang="en-US" dirty="0"/>
          </a:p>
        </p:txBody>
      </p:sp>
    </p:spTree>
    <p:extLst>
      <p:ext uri="{BB962C8B-B14F-4D97-AF65-F5344CB8AC3E}">
        <p14:creationId xmlns:p14="http://schemas.microsoft.com/office/powerpoint/2010/main" val="168889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54B2-70A3-4A97-9FB3-1A66AF565D2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EB0EECA-E662-4C1A-B50E-CD38E03B0DF9}"/>
              </a:ext>
            </a:extLst>
          </p:cNvPr>
          <p:cNvSpPr>
            <a:spLocks noGrp="1"/>
          </p:cNvSpPr>
          <p:nvPr>
            <p:ph idx="1"/>
          </p:nvPr>
        </p:nvSpPr>
        <p:spPr/>
        <p:txBody>
          <a:bodyPr/>
          <a:lstStyle/>
          <a:p>
            <a:r>
              <a:rPr lang="en-US" dirty="0"/>
              <a:t>For metal base minor connectors, acrylic resin is processed only on the external surface.</a:t>
            </a:r>
          </a:p>
          <a:p>
            <a:r>
              <a:rPr lang="en-US" dirty="0" err="1"/>
              <a:t>Therefore,resin</a:t>
            </a:r>
            <a:r>
              <a:rPr lang="en-US" dirty="0"/>
              <a:t> metal joints should be created only at the external </a:t>
            </a:r>
            <a:r>
              <a:rPr lang="en-US" dirty="0" err="1"/>
              <a:t>surfaces.these</a:t>
            </a:r>
            <a:r>
              <a:rPr lang="en-US" dirty="0"/>
              <a:t> interfaces are referred to as finish lines.</a:t>
            </a:r>
          </a:p>
          <a:p>
            <a:r>
              <a:rPr lang="en-US" dirty="0"/>
              <a:t>If they are located on the outer surfaces of major connectors they are called external finish lines.</a:t>
            </a:r>
          </a:p>
          <a:p>
            <a:r>
              <a:rPr lang="en-US" dirty="0"/>
              <a:t>If they are positioned on the inner or tissue </a:t>
            </a:r>
            <a:r>
              <a:rPr lang="en-US" dirty="0" err="1"/>
              <a:t>surfaces,they</a:t>
            </a:r>
            <a:r>
              <a:rPr lang="en-US" dirty="0"/>
              <a:t> are termed internal finish lines. </a:t>
            </a:r>
            <a:endParaRPr lang="en-IN" dirty="0"/>
          </a:p>
        </p:txBody>
      </p:sp>
    </p:spTree>
    <p:extLst>
      <p:ext uri="{BB962C8B-B14F-4D97-AF65-F5344CB8AC3E}">
        <p14:creationId xmlns:p14="http://schemas.microsoft.com/office/powerpoint/2010/main" val="1398864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83A6-8DEC-4466-85C7-4DE9CE84C641}"/>
              </a:ext>
            </a:extLst>
          </p:cNvPr>
          <p:cNvSpPr>
            <a:spLocks noGrp="1"/>
          </p:cNvSpPr>
          <p:nvPr>
            <p:ph type="title"/>
          </p:nvPr>
        </p:nvSpPr>
        <p:spPr/>
        <p:txBody>
          <a:bodyPr/>
          <a:lstStyle/>
          <a:p>
            <a:r>
              <a:rPr lang="en-US" dirty="0"/>
              <a:t>Finish lines</a:t>
            </a:r>
            <a:endParaRPr lang="en-IN" dirty="0"/>
          </a:p>
        </p:txBody>
      </p:sp>
      <p:sp>
        <p:nvSpPr>
          <p:cNvPr id="3" name="Text Placeholder 2">
            <a:extLst>
              <a:ext uri="{FF2B5EF4-FFF2-40B4-BE49-F238E27FC236}">
                <a16:creationId xmlns:a16="http://schemas.microsoft.com/office/drawing/2014/main" id="{E16E503E-E9E5-4FDA-B581-6D755A0A0944}"/>
              </a:ext>
            </a:extLst>
          </p:cNvPr>
          <p:cNvSpPr>
            <a:spLocks noGrp="1"/>
          </p:cNvSpPr>
          <p:nvPr>
            <p:ph type="body" idx="1"/>
          </p:nvPr>
        </p:nvSpPr>
        <p:spPr/>
        <p:txBody>
          <a:bodyPr/>
          <a:lstStyle/>
          <a:p>
            <a:r>
              <a:rPr lang="en-US" dirty="0"/>
              <a:t>Internal finish lines</a:t>
            </a:r>
            <a:endParaRPr lang="en-IN" dirty="0"/>
          </a:p>
        </p:txBody>
      </p:sp>
      <p:sp>
        <p:nvSpPr>
          <p:cNvPr id="4" name="Content Placeholder 3">
            <a:extLst>
              <a:ext uri="{FF2B5EF4-FFF2-40B4-BE49-F238E27FC236}">
                <a16:creationId xmlns:a16="http://schemas.microsoft.com/office/drawing/2014/main" id="{A17A90F8-E3AE-43A8-B9D5-EA13A864C69A}"/>
              </a:ext>
            </a:extLst>
          </p:cNvPr>
          <p:cNvSpPr>
            <a:spLocks noGrp="1"/>
          </p:cNvSpPr>
          <p:nvPr>
            <p:ph sz="half" idx="2"/>
          </p:nvPr>
        </p:nvSpPr>
        <p:spPr/>
        <p:txBody>
          <a:bodyPr>
            <a:normAutofit fontScale="85000" lnSpcReduction="10000"/>
          </a:bodyPr>
          <a:lstStyle/>
          <a:p>
            <a:r>
              <a:rPr lang="en-US" dirty="0"/>
              <a:t>Formed as a result of relief wax placed on the edentulous ridges of a master cast prior to duplication.</a:t>
            </a:r>
          </a:p>
          <a:p>
            <a:r>
              <a:rPr lang="en-US" dirty="0"/>
              <a:t>The relief wax 24 to 26gauge creates an elevated area on the resultant refractory cast.</a:t>
            </a:r>
          </a:p>
          <a:p>
            <a:r>
              <a:rPr lang="en-US" dirty="0"/>
              <a:t>Elevation is necessary to create space for acrylic beneath open and mesh connectors</a:t>
            </a:r>
            <a:endParaRPr lang="en-IN" dirty="0"/>
          </a:p>
        </p:txBody>
      </p:sp>
      <p:sp>
        <p:nvSpPr>
          <p:cNvPr id="5" name="Text Placeholder 4">
            <a:extLst>
              <a:ext uri="{FF2B5EF4-FFF2-40B4-BE49-F238E27FC236}">
                <a16:creationId xmlns:a16="http://schemas.microsoft.com/office/drawing/2014/main" id="{2C119114-592C-4B2E-910D-5DCB44803AF9}"/>
              </a:ext>
            </a:extLst>
          </p:cNvPr>
          <p:cNvSpPr>
            <a:spLocks noGrp="1"/>
          </p:cNvSpPr>
          <p:nvPr>
            <p:ph type="body" sz="quarter" idx="3"/>
          </p:nvPr>
        </p:nvSpPr>
        <p:spPr/>
        <p:txBody>
          <a:bodyPr/>
          <a:lstStyle/>
          <a:p>
            <a:r>
              <a:rPr lang="en-US" dirty="0"/>
              <a:t>External finish lines</a:t>
            </a:r>
            <a:endParaRPr lang="en-IN" dirty="0"/>
          </a:p>
        </p:txBody>
      </p:sp>
      <p:sp>
        <p:nvSpPr>
          <p:cNvPr id="6" name="Content Placeholder 5">
            <a:extLst>
              <a:ext uri="{FF2B5EF4-FFF2-40B4-BE49-F238E27FC236}">
                <a16:creationId xmlns:a16="http://schemas.microsoft.com/office/drawing/2014/main" id="{C90FA7B3-B347-4880-8422-14099F1CBCC2}"/>
              </a:ext>
            </a:extLst>
          </p:cNvPr>
          <p:cNvSpPr>
            <a:spLocks noGrp="1"/>
          </p:cNvSpPr>
          <p:nvPr>
            <p:ph sz="quarter" idx="4"/>
          </p:nvPr>
        </p:nvSpPr>
        <p:spPr/>
        <p:txBody>
          <a:bodyPr>
            <a:normAutofit fontScale="85000" lnSpcReduction="10000"/>
          </a:bodyPr>
          <a:lstStyle/>
          <a:p>
            <a:r>
              <a:rPr lang="en-US" dirty="0"/>
              <a:t>External finish lines also must be sharp and should be slightly undercut to help lock the acrylic resin to the major connector.</a:t>
            </a:r>
          </a:p>
          <a:p>
            <a:r>
              <a:rPr lang="en-US" dirty="0"/>
              <a:t>The internal angle formed at the junction of the major minor connectors should be less than 90 degrees.</a:t>
            </a:r>
            <a:endParaRPr lang="en-IN" dirty="0"/>
          </a:p>
        </p:txBody>
      </p:sp>
    </p:spTree>
    <p:extLst>
      <p:ext uri="{BB962C8B-B14F-4D97-AF65-F5344CB8AC3E}">
        <p14:creationId xmlns:p14="http://schemas.microsoft.com/office/powerpoint/2010/main" val="3183709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46A0-FBAA-45AD-B9FD-B444BBB02B70}"/>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25D19147-5132-4B40-BF60-A6E093C7874C}"/>
              </a:ext>
            </a:extLst>
          </p:cNvPr>
          <p:cNvSpPr>
            <a:spLocks noGrp="1"/>
          </p:cNvSpPr>
          <p:nvPr>
            <p:ph type="body" idx="1"/>
          </p:nvPr>
        </p:nvSpPr>
        <p:spPr/>
        <p:txBody>
          <a:bodyPr/>
          <a:lstStyle/>
          <a:p>
            <a:r>
              <a:rPr lang="en-US" dirty="0"/>
              <a:t>Internal finish lines</a:t>
            </a:r>
            <a:endParaRPr lang="en-IN" dirty="0"/>
          </a:p>
        </p:txBody>
      </p:sp>
      <p:sp>
        <p:nvSpPr>
          <p:cNvPr id="4" name="Content Placeholder 3">
            <a:extLst>
              <a:ext uri="{FF2B5EF4-FFF2-40B4-BE49-F238E27FC236}">
                <a16:creationId xmlns:a16="http://schemas.microsoft.com/office/drawing/2014/main" id="{F3398122-9792-41CE-9556-E62CC4E0F4F9}"/>
              </a:ext>
            </a:extLst>
          </p:cNvPr>
          <p:cNvSpPr>
            <a:spLocks noGrp="1"/>
          </p:cNvSpPr>
          <p:nvPr>
            <p:ph sz="half" idx="2"/>
          </p:nvPr>
        </p:nvSpPr>
        <p:spPr/>
        <p:txBody>
          <a:bodyPr/>
          <a:lstStyle/>
          <a:p>
            <a:r>
              <a:rPr lang="en-US" dirty="0"/>
              <a:t>The margins of relief wax establish internal finish lines in the completed metal framework </a:t>
            </a:r>
          </a:p>
          <a:p>
            <a:r>
              <a:rPr lang="en-US" dirty="0"/>
              <a:t>Margins of the relief wax should be sharp and well defined</a:t>
            </a:r>
            <a:endParaRPr lang="en-IN" dirty="0"/>
          </a:p>
        </p:txBody>
      </p:sp>
      <p:sp>
        <p:nvSpPr>
          <p:cNvPr id="5" name="Text Placeholder 4">
            <a:extLst>
              <a:ext uri="{FF2B5EF4-FFF2-40B4-BE49-F238E27FC236}">
                <a16:creationId xmlns:a16="http://schemas.microsoft.com/office/drawing/2014/main" id="{8B592D88-A6E4-4EDB-908B-DAEA15A68C60}"/>
              </a:ext>
            </a:extLst>
          </p:cNvPr>
          <p:cNvSpPr>
            <a:spLocks noGrp="1"/>
          </p:cNvSpPr>
          <p:nvPr>
            <p:ph type="body" sz="quarter" idx="3"/>
          </p:nvPr>
        </p:nvSpPr>
        <p:spPr/>
        <p:txBody>
          <a:bodyPr/>
          <a:lstStyle/>
          <a:p>
            <a:r>
              <a:rPr lang="en-US" dirty="0"/>
              <a:t>External finish lines</a:t>
            </a:r>
            <a:endParaRPr lang="en-IN" dirty="0"/>
          </a:p>
        </p:txBody>
      </p:sp>
      <p:sp>
        <p:nvSpPr>
          <p:cNvPr id="6" name="Content Placeholder 5">
            <a:extLst>
              <a:ext uri="{FF2B5EF4-FFF2-40B4-BE49-F238E27FC236}">
                <a16:creationId xmlns:a16="http://schemas.microsoft.com/office/drawing/2014/main" id="{DBA5E789-4E5D-4CC9-8B74-3648441B9D23}"/>
              </a:ext>
            </a:extLst>
          </p:cNvPr>
          <p:cNvSpPr>
            <a:spLocks noGrp="1"/>
          </p:cNvSpPr>
          <p:nvPr>
            <p:ph sz="quarter" idx="4"/>
          </p:nvPr>
        </p:nvSpPr>
        <p:spPr/>
        <p:txBody>
          <a:bodyPr/>
          <a:lstStyle/>
          <a:p>
            <a:r>
              <a:rPr lang="en-US" dirty="0"/>
              <a:t>An external finish line is formed by the placement and carving of wax during framework.</a:t>
            </a:r>
          </a:p>
          <a:p>
            <a:r>
              <a:rPr lang="en-US" dirty="0"/>
              <a:t>It should originate at the lingual extent of the rest seat and continue down the lingual aspect of the minor connector </a:t>
            </a:r>
            <a:endParaRPr lang="en-IN" dirty="0"/>
          </a:p>
        </p:txBody>
      </p:sp>
    </p:spTree>
    <p:extLst>
      <p:ext uri="{BB962C8B-B14F-4D97-AF65-F5344CB8AC3E}">
        <p14:creationId xmlns:p14="http://schemas.microsoft.com/office/powerpoint/2010/main" val="890492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766CD-F605-4081-B8FC-8F8CD020B054}"/>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807EBEE1-C642-48C6-B7D5-0EA1B7F229EC}"/>
              </a:ext>
            </a:extLst>
          </p:cNvPr>
          <p:cNvSpPr>
            <a:spLocks noGrp="1"/>
          </p:cNvSpPr>
          <p:nvPr>
            <p:ph type="body" idx="1"/>
          </p:nvPr>
        </p:nvSpPr>
        <p:spPr/>
        <p:txBody>
          <a:bodyPr/>
          <a:lstStyle/>
          <a:p>
            <a:endParaRPr lang="en-IN"/>
          </a:p>
        </p:txBody>
      </p:sp>
      <p:sp>
        <p:nvSpPr>
          <p:cNvPr id="4" name="Content Placeholder 3">
            <a:extLst>
              <a:ext uri="{FF2B5EF4-FFF2-40B4-BE49-F238E27FC236}">
                <a16:creationId xmlns:a16="http://schemas.microsoft.com/office/drawing/2014/main" id="{E924D052-BAA1-49A2-BE9B-38FDA1F322B7}"/>
              </a:ext>
            </a:extLst>
          </p:cNvPr>
          <p:cNvSpPr>
            <a:spLocks noGrp="1"/>
          </p:cNvSpPr>
          <p:nvPr>
            <p:ph sz="half" idx="2"/>
          </p:nvPr>
        </p:nvSpPr>
        <p:spPr/>
        <p:txBody>
          <a:bodyPr>
            <a:normAutofit fontScale="92500" lnSpcReduction="10000"/>
          </a:bodyPr>
          <a:lstStyle/>
          <a:p>
            <a:endParaRPr lang="en-IN"/>
          </a:p>
        </p:txBody>
      </p:sp>
      <p:sp>
        <p:nvSpPr>
          <p:cNvPr id="5" name="Text Placeholder 4">
            <a:extLst>
              <a:ext uri="{FF2B5EF4-FFF2-40B4-BE49-F238E27FC236}">
                <a16:creationId xmlns:a16="http://schemas.microsoft.com/office/drawing/2014/main" id="{0B4AEFBA-0C61-4DAF-B254-C2A0E256BF49}"/>
              </a:ext>
            </a:extLst>
          </p:cNvPr>
          <p:cNvSpPr>
            <a:spLocks noGrp="1"/>
          </p:cNvSpPr>
          <p:nvPr>
            <p:ph type="body" sz="quarter" idx="3"/>
          </p:nvPr>
        </p:nvSpPr>
        <p:spPr/>
        <p:txBody>
          <a:bodyPr/>
          <a:lstStyle/>
          <a:p>
            <a:endParaRPr lang="en-IN"/>
          </a:p>
        </p:txBody>
      </p:sp>
      <p:sp>
        <p:nvSpPr>
          <p:cNvPr id="6" name="Content Placeholder 5">
            <a:extLst>
              <a:ext uri="{FF2B5EF4-FFF2-40B4-BE49-F238E27FC236}">
                <a16:creationId xmlns:a16="http://schemas.microsoft.com/office/drawing/2014/main" id="{4C1B894D-6720-4BEA-A8B3-7AC9A1213CC4}"/>
              </a:ext>
            </a:extLst>
          </p:cNvPr>
          <p:cNvSpPr>
            <a:spLocks noGrp="1"/>
          </p:cNvSpPr>
          <p:nvPr>
            <p:ph sz="quarter" idx="4"/>
          </p:nvPr>
        </p:nvSpPr>
        <p:spPr/>
        <p:txBody>
          <a:bodyPr>
            <a:normAutofit fontScale="92500" lnSpcReduction="10000"/>
          </a:bodyPr>
          <a:lstStyle/>
          <a:p>
            <a:r>
              <a:rPr lang="en-US" dirty="0"/>
              <a:t>The external finish line should be well defined along its entire length.</a:t>
            </a:r>
          </a:p>
          <a:p>
            <a:r>
              <a:rPr lang="en-US" dirty="0"/>
              <a:t>The contour of the external finish line should be consistent with the contours of major connector.</a:t>
            </a:r>
          </a:p>
          <a:p>
            <a:r>
              <a:rPr lang="en-US" dirty="0"/>
              <a:t>Transition from the external finish line to a denture base should be smooth and flowing.</a:t>
            </a:r>
            <a:endParaRPr lang="en-IN" dirty="0"/>
          </a:p>
        </p:txBody>
      </p:sp>
    </p:spTree>
    <p:extLst>
      <p:ext uri="{BB962C8B-B14F-4D97-AF65-F5344CB8AC3E}">
        <p14:creationId xmlns:p14="http://schemas.microsoft.com/office/powerpoint/2010/main" val="1760373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54D31-9D20-4E7C-A6C5-DE02E8BD537B}"/>
              </a:ext>
            </a:extLst>
          </p:cNvPr>
          <p:cNvSpPr>
            <a:spLocks noGrp="1"/>
          </p:cNvSpPr>
          <p:nvPr>
            <p:ph type="title"/>
          </p:nvPr>
        </p:nvSpPr>
        <p:spPr/>
        <p:txBody>
          <a:bodyPr>
            <a:normAutofit fontScale="90000"/>
          </a:bodyPr>
          <a:lstStyle/>
          <a:p>
            <a:r>
              <a:rPr lang="en-US" dirty="0"/>
              <a:t>Minor connector serving as approach arms for vertical projection/bar-type clasp</a:t>
            </a:r>
            <a:endParaRPr lang="en-IN" dirty="0"/>
          </a:p>
        </p:txBody>
      </p:sp>
      <p:sp>
        <p:nvSpPr>
          <p:cNvPr id="3" name="Content Placeholder 2">
            <a:extLst>
              <a:ext uri="{FF2B5EF4-FFF2-40B4-BE49-F238E27FC236}">
                <a16:creationId xmlns:a16="http://schemas.microsoft.com/office/drawing/2014/main" id="{913BAA10-7325-48E6-A248-0764BF04C75E}"/>
              </a:ext>
            </a:extLst>
          </p:cNvPr>
          <p:cNvSpPr>
            <a:spLocks noGrp="1"/>
          </p:cNvSpPr>
          <p:nvPr>
            <p:ph idx="1"/>
          </p:nvPr>
        </p:nvSpPr>
        <p:spPr/>
        <p:txBody>
          <a:bodyPr/>
          <a:lstStyle/>
          <a:p>
            <a:r>
              <a:rPr lang="en-US" dirty="0"/>
              <a:t>They do not require to be rigid.</a:t>
            </a:r>
          </a:p>
          <a:p>
            <a:r>
              <a:rPr lang="en-US" dirty="0"/>
              <a:t>Support direct retainers </a:t>
            </a:r>
          </a:p>
          <a:p>
            <a:r>
              <a:rPr lang="en-US" dirty="0"/>
              <a:t>Approaches the tooth from an apical direction rather than from an occlusal direction</a:t>
            </a:r>
          </a:p>
          <a:p>
            <a:r>
              <a:rPr lang="en-US" dirty="0"/>
              <a:t>Approach arm should display a smooth, even taper from its terminus.</a:t>
            </a:r>
          </a:p>
          <a:p>
            <a:r>
              <a:rPr lang="en-US" dirty="0"/>
              <a:t>It must not cross a soft tissue uncut </a:t>
            </a:r>
            <a:endParaRPr lang="en-IN" dirty="0"/>
          </a:p>
        </p:txBody>
      </p:sp>
    </p:spTree>
    <p:extLst>
      <p:ext uri="{BB962C8B-B14F-4D97-AF65-F5344CB8AC3E}">
        <p14:creationId xmlns:p14="http://schemas.microsoft.com/office/powerpoint/2010/main" val="2271590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C269-7B1C-4AD5-AD87-D1D1C10137DF}"/>
              </a:ext>
            </a:extLst>
          </p:cNvPr>
          <p:cNvSpPr>
            <a:spLocks noGrp="1"/>
          </p:cNvSpPr>
          <p:nvPr>
            <p:ph type="title"/>
          </p:nvPr>
        </p:nvSpPr>
        <p:spPr/>
        <p:txBody>
          <a:bodyPr/>
          <a:lstStyle/>
          <a:p>
            <a:r>
              <a:rPr lang="en-US" dirty="0"/>
              <a:t>summary</a:t>
            </a:r>
            <a:endParaRPr lang="en-IN" dirty="0"/>
          </a:p>
        </p:txBody>
      </p:sp>
      <p:sp>
        <p:nvSpPr>
          <p:cNvPr id="3" name="Content Placeholder 2">
            <a:extLst>
              <a:ext uri="{FF2B5EF4-FFF2-40B4-BE49-F238E27FC236}">
                <a16:creationId xmlns:a16="http://schemas.microsoft.com/office/drawing/2014/main" id="{FCE44729-B5D5-4816-9C42-E3DF9AD986FA}"/>
              </a:ext>
            </a:extLst>
          </p:cNvPr>
          <p:cNvSpPr>
            <a:spLocks noGrp="1"/>
          </p:cNvSpPr>
          <p:nvPr>
            <p:ph idx="1"/>
          </p:nvPr>
        </p:nvSpPr>
        <p:spPr/>
        <p:txBody>
          <a:bodyPr/>
          <a:lstStyle/>
          <a:p>
            <a:r>
              <a:rPr lang="en-US" dirty="0"/>
              <a:t>The connecting link between the major connector or base of a partial removable dental prosthesis and the other units of the prosthesis , such as the clasp assembly , indirect retainers , occlusal rests, or cingulum rests.</a:t>
            </a:r>
          </a:p>
          <a:p>
            <a:r>
              <a:rPr lang="en-US" dirty="0"/>
              <a:t>It is important to know and understand the minor connector and its types for designing the CPD.</a:t>
            </a:r>
          </a:p>
          <a:p>
            <a:pPr marL="0" indent="0">
              <a:buNone/>
            </a:pPr>
            <a:endParaRPr lang="en-IN" dirty="0"/>
          </a:p>
        </p:txBody>
      </p:sp>
    </p:spTree>
    <p:extLst>
      <p:ext uri="{BB962C8B-B14F-4D97-AF65-F5344CB8AC3E}">
        <p14:creationId xmlns:p14="http://schemas.microsoft.com/office/powerpoint/2010/main" val="435845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6093-C500-47E4-AB77-C7D1A418D130}"/>
              </a:ext>
            </a:extLst>
          </p:cNvPr>
          <p:cNvSpPr>
            <a:spLocks noGrp="1"/>
          </p:cNvSpPr>
          <p:nvPr>
            <p:ph type="title"/>
          </p:nvPr>
        </p:nvSpPr>
        <p:spPr/>
        <p:txBody>
          <a:bodyPr/>
          <a:lstStyle/>
          <a:p>
            <a:r>
              <a:rPr lang="en-IN" dirty="0"/>
              <a:t>Take home message</a:t>
            </a:r>
          </a:p>
        </p:txBody>
      </p:sp>
      <p:sp>
        <p:nvSpPr>
          <p:cNvPr id="3" name="Content Placeholder 2">
            <a:extLst>
              <a:ext uri="{FF2B5EF4-FFF2-40B4-BE49-F238E27FC236}">
                <a16:creationId xmlns:a16="http://schemas.microsoft.com/office/drawing/2014/main" id="{7D3D225D-1D62-4613-B532-B5AA583423F1}"/>
              </a:ext>
            </a:extLst>
          </p:cNvPr>
          <p:cNvSpPr>
            <a:spLocks noGrp="1"/>
          </p:cNvSpPr>
          <p:nvPr>
            <p:ph idx="1"/>
          </p:nvPr>
        </p:nvSpPr>
        <p:spPr/>
        <p:txBody>
          <a:bodyPr/>
          <a:lstStyle/>
          <a:p>
            <a:r>
              <a:rPr lang="en-US" dirty="0"/>
              <a:t>The connecting link between the major connector or base of a partial removable dental prosthesis and the other units of the prosthesis , such as the clasp assembly , indirect retainers , occlusal rests, or cingulum rests.</a:t>
            </a:r>
          </a:p>
          <a:p>
            <a:r>
              <a:rPr lang="en-US" dirty="0"/>
              <a:t>It is important to know and understand the minor connector and its types for designing the CPD.</a:t>
            </a:r>
          </a:p>
          <a:p>
            <a:endParaRPr lang="en-IN" dirty="0"/>
          </a:p>
        </p:txBody>
      </p:sp>
    </p:spTree>
    <p:extLst>
      <p:ext uri="{BB962C8B-B14F-4D97-AF65-F5344CB8AC3E}">
        <p14:creationId xmlns:p14="http://schemas.microsoft.com/office/powerpoint/2010/main" val="400885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ABA4-C258-45A7-B99D-7219F3B58FEB}"/>
              </a:ext>
            </a:extLst>
          </p:cNvPr>
          <p:cNvSpPr>
            <a:spLocks noGrp="1"/>
          </p:cNvSpPr>
          <p:nvPr>
            <p:ph type="title"/>
          </p:nvPr>
        </p:nvSpPr>
        <p:spPr/>
        <p:txBody>
          <a:bodyPr/>
          <a:lstStyle/>
          <a:p>
            <a:r>
              <a:rPr lang="en-US" dirty="0"/>
              <a:t>introduction</a:t>
            </a:r>
            <a:endParaRPr lang="en-IN" dirty="0"/>
          </a:p>
        </p:txBody>
      </p:sp>
      <p:sp>
        <p:nvSpPr>
          <p:cNvPr id="3" name="Content Placeholder 2">
            <a:extLst>
              <a:ext uri="{FF2B5EF4-FFF2-40B4-BE49-F238E27FC236}">
                <a16:creationId xmlns:a16="http://schemas.microsoft.com/office/drawing/2014/main" id="{4F978718-5338-4583-B675-0210AF385E04}"/>
              </a:ext>
            </a:extLst>
          </p:cNvPr>
          <p:cNvSpPr>
            <a:spLocks noGrp="1"/>
          </p:cNvSpPr>
          <p:nvPr>
            <p:ph idx="1"/>
          </p:nvPr>
        </p:nvSpPr>
        <p:spPr/>
        <p:txBody>
          <a:bodyPr/>
          <a:lstStyle/>
          <a:p>
            <a:r>
              <a:rPr lang="en-US" dirty="0"/>
              <a:t>Primary function of a minor connector is to join the remaining components of a removable partial denture to the major connector</a:t>
            </a:r>
          </a:p>
          <a:p>
            <a:r>
              <a:rPr lang="en-US" dirty="0"/>
              <a:t>It also is responsible for distribution of applied forces to the supporting teeth and oral tissues.</a:t>
            </a:r>
          </a:p>
          <a:p>
            <a:r>
              <a:rPr lang="en-US" dirty="0"/>
              <a:t>Rigidity is essential criteria for minor connector </a:t>
            </a:r>
          </a:p>
          <a:p>
            <a:endParaRPr lang="en-IN" dirty="0"/>
          </a:p>
        </p:txBody>
      </p:sp>
    </p:spTree>
    <p:extLst>
      <p:ext uri="{BB962C8B-B14F-4D97-AF65-F5344CB8AC3E}">
        <p14:creationId xmlns:p14="http://schemas.microsoft.com/office/powerpoint/2010/main" val="2548038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68348ABE-CBCB-45D6-A678-F1C4DC86BBD9}"/>
              </a:ext>
            </a:extLst>
          </p:cNvPr>
          <p:cNvSpPr>
            <a:spLocks noGrp="1" noChangeArrowheads="1"/>
          </p:cNvSpPr>
          <p:nvPr>
            <p:ph type="title"/>
          </p:nvPr>
        </p:nvSpPr>
        <p:spPr/>
        <p:txBody>
          <a:bodyPr/>
          <a:lstStyle/>
          <a:p>
            <a:pPr eaLnBrk="1" hangingPunct="1"/>
            <a:r>
              <a:rPr lang="en-US" altLang="en-US">
                <a:solidFill>
                  <a:srgbClr val="00B0F0"/>
                </a:solidFill>
              </a:rPr>
              <a:t>References </a:t>
            </a:r>
          </a:p>
        </p:txBody>
      </p:sp>
      <p:sp>
        <p:nvSpPr>
          <p:cNvPr id="161795" name="Content Placeholder 2">
            <a:extLst>
              <a:ext uri="{FF2B5EF4-FFF2-40B4-BE49-F238E27FC236}">
                <a16:creationId xmlns:a16="http://schemas.microsoft.com/office/drawing/2014/main" id="{324A926A-8349-41B3-9685-CC8873268B92}"/>
              </a:ext>
            </a:extLst>
          </p:cNvPr>
          <p:cNvSpPr>
            <a:spLocks noGrp="1" noChangeArrowheads="1"/>
          </p:cNvSpPr>
          <p:nvPr>
            <p:ph idx="1"/>
          </p:nvPr>
        </p:nvSpPr>
        <p:spPr>
          <a:xfrm>
            <a:off x="1981200" y="1274764"/>
            <a:ext cx="8229600" cy="5221287"/>
          </a:xfrm>
        </p:spPr>
        <p:txBody>
          <a:bodyPr/>
          <a:lstStyle/>
          <a:p>
            <a:r>
              <a:rPr lang="en-US" altLang="en-US">
                <a:solidFill>
                  <a:srgbClr val="FF0000"/>
                </a:solidFill>
              </a:rPr>
              <a:t>Removable partial prosthodontics 11</a:t>
            </a:r>
            <a:r>
              <a:rPr lang="en-US" altLang="en-US" baseline="30000">
                <a:solidFill>
                  <a:srgbClr val="FF0000"/>
                </a:solidFill>
              </a:rPr>
              <a:t>th</a:t>
            </a:r>
            <a:r>
              <a:rPr lang="en-US" altLang="en-US">
                <a:solidFill>
                  <a:srgbClr val="FF0000"/>
                </a:solidFill>
              </a:rPr>
              <a:t> edition Mc cracken</a:t>
            </a:r>
          </a:p>
          <a:p>
            <a:r>
              <a:rPr lang="en-US" altLang="en-US">
                <a:solidFill>
                  <a:srgbClr val="00B050"/>
                </a:solidFill>
              </a:rPr>
              <a:t>Clinical removable partial prosthodontics stewarts </a:t>
            </a:r>
          </a:p>
          <a:p>
            <a:r>
              <a:rPr lang="en-US" altLang="en-US">
                <a:solidFill>
                  <a:srgbClr val="FF0000"/>
                </a:solidFill>
              </a:rPr>
              <a:t>A color atlas of removable partial dentures J.C. Davenport ; R.M. Basker</a:t>
            </a:r>
          </a:p>
          <a:p>
            <a:r>
              <a:rPr lang="en-US" altLang="en-US">
                <a:solidFill>
                  <a:srgbClr val="00B050"/>
                </a:solidFill>
              </a:rPr>
              <a:t>Advanced Removable </a:t>
            </a:r>
            <a:r>
              <a:rPr lang="en-US" altLang="en-US" b="1">
                <a:solidFill>
                  <a:srgbClr val="00B050"/>
                </a:solidFill>
              </a:rPr>
              <a:t>Partial Dentures </a:t>
            </a:r>
            <a:r>
              <a:rPr lang="en-US" altLang="en-US">
                <a:solidFill>
                  <a:srgbClr val="00B050"/>
                </a:solidFill>
              </a:rPr>
              <a:t>James S. Brudvik</a:t>
            </a:r>
          </a:p>
          <a:p>
            <a:endParaRPr lang="en-US" altLang="en-US"/>
          </a:p>
          <a:p>
            <a:r>
              <a:rPr lang="en-US" altLang="en-US">
                <a:solidFill>
                  <a:srgbClr val="FF0000"/>
                </a:solidFill>
              </a:rPr>
              <a:t>Arthur M. LaVere, and Arthur J. Krol, Selection of a maior connector for the extension-base removable partial denture JPD 1973;30,102-105</a:t>
            </a:r>
          </a:p>
          <a:p>
            <a:r>
              <a:rPr lang="en-US" altLang="en-US">
                <a:solidFill>
                  <a:srgbClr val="00B050"/>
                </a:solidFill>
              </a:rPr>
              <a:t>Davis Hendersonand Thomas E. Seward Design and force distribution with removable partial dentures: A progress report JPD 1967;17,350-364</a:t>
            </a:r>
            <a:r>
              <a:rPr lang="en-US" altLang="en-US"/>
              <a:t>.</a:t>
            </a:r>
          </a:p>
        </p:txBody>
      </p:sp>
      <p:sp>
        <p:nvSpPr>
          <p:cNvPr id="161796" name="Slide Number Placeholder 4">
            <a:extLst>
              <a:ext uri="{FF2B5EF4-FFF2-40B4-BE49-F238E27FC236}">
                <a16:creationId xmlns:a16="http://schemas.microsoft.com/office/drawing/2014/main" id="{497A191D-37EE-44FC-935D-63CA136279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1pPr>
            <a:lvl2pPr marL="742950" indent="-2857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3pPr>
            <a:lvl4pPr marL="1600200" indent="-228600">
              <a:spcBef>
                <a:spcPct val="20000"/>
              </a:spcBef>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4pPr>
            <a:lvl5pPr marL="2057400" indent="-228600">
              <a:spcBef>
                <a:spcPct val="20000"/>
              </a:spcBef>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9pPr>
          </a:lstStyle>
          <a:p>
            <a:pPr>
              <a:spcBef>
                <a:spcPct val="0"/>
              </a:spcBef>
              <a:buFontTx/>
              <a:buNone/>
            </a:pPr>
            <a:fld id="{2C0CC6C0-4945-4276-8D83-E059DB56F15D}" type="slidenum">
              <a:rPr lang="en-US" altLang="en-US" sz="1200">
                <a:solidFill>
                  <a:srgbClr val="898989"/>
                </a:solidFill>
                <a:latin typeface="Arial" panose="020B0604020202020204" pitchFamily="34" charset="0"/>
              </a:rPr>
              <a:pPr>
                <a:spcBef>
                  <a:spcPct val="0"/>
                </a:spcBef>
                <a:buFontTx/>
                <a:buNone/>
              </a:pPr>
              <a:t>40</a:t>
            </a:fld>
            <a:endParaRPr lang="zh-CN" altLang="en-US" sz="1800">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D0C1-F6FF-4FA1-8761-4545E4E1F905}"/>
              </a:ext>
            </a:extLst>
          </p:cNvPr>
          <p:cNvSpPr>
            <a:spLocks noGrp="1"/>
          </p:cNvSpPr>
          <p:nvPr>
            <p:ph type="title"/>
          </p:nvPr>
        </p:nvSpPr>
        <p:spPr/>
        <p:txBody>
          <a:bodyPr/>
          <a:lstStyle/>
          <a:p>
            <a:r>
              <a:rPr lang="en-US" dirty="0"/>
              <a:t>definitions</a:t>
            </a:r>
            <a:endParaRPr lang="en-IN" dirty="0"/>
          </a:p>
        </p:txBody>
      </p:sp>
      <p:sp>
        <p:nvSpPr>
          <p:cNvPr id="3" name="Content Placeholder 2">
            <a:extLst>
              <a:ext uri="{FF2B5EF4-FFF2-40B4-BE49-F238E27FC236}">
                <a16:creationId xmlns:a16="http://schemas.microsoft.com/office/drawing/2014/main" id="{5C4D9271-02A3-43FF-B5FE-CFB379668AC4}"/>
              </a:ext>
            </a:extLst>
          </p:cNvPr>
          <p:cNvSpPr>
            <a:spLocks noGrp="1"/>
          </p:cNvSpPr>
          <p:nvPr>
            <p:ph idx="1"/>
          </p:nvPr>
        </p:nvSpPr>
        <p:spPr/>
        <p:txBody>
          <a:bodyPr/>
          <a:lstStyle/>
          <a:p>
            <a:r>
              <a:rPr lang="en-US" dirty="0"/>
              <a:t>The connecting link between the major connector or base of a partial removable dental prosthesis and the other units of the prosthesis , such as the clasp assembly , indirect retainers , occlusal rests, or cingulum rests.</a:t>
            </a:r>
          </a:p>
          <a:p>
            <a:r>
              <a:rPr lang="en-US" dirty="0"/>
              <a:t>Functions-</a:t>
            </a:r>
          </a:p>
          <a:p>
            <a:r>
              <a:rPr lang="en-US" dirty="0"/>
              <a:t>1.joins major connector with other component parts.</a:t>
            </a:r>
          </a:p>
          <a:p>
            <a:r>
              <a:rPr lang="en-US" dirty="0"/>
              <a:t>2.transfers and distributes functional stress to the abutment teeth and residual ridge</a:t>
            </a:r>
          </a:p>
          <a:p>
            <a:r>
              <a:rPr lang="en-US" dirty="0"/>
              <a:t>3.transfers effect of retainers , rests and stabilizing components to the reminder of the denture.</a:t>
            </a:r>
            <a:endParaRPr lang="en-IN" dirty="0"/>
          </a:p>
        </p:txBody>
      </p:sp>
    </p:spTree>
    <p:extLst>
      <p:ext uri="{BB962C8B-B14F-4D97-AF65-F5344CB8AC3E}">
        <p14:creationId xmlns:p14="http://schemas.microsoft.com/office/powerpoint/2010/main" val="884622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D095-8C34-47BE-B2AA-4237E0A44FFC}"/>
              </a:ext>
            </a:extLst>
          </p:cNvPr>
          <p:cNvSpPr>
            <a:spLocks noGrp="1"/>
          </p:cNvSpPr>
          <p:nvPr>
            <p:ph type="title"/>
          </p:nvPr>
        </p:nvSpPr>
        <p:spPr/>
        <p:txBody>
          <a:bodyPr/>
          <a:lstStyle/>
          <a:p>
            <a:r>
              <a:rPr lang="en-US" dirty="0"/>
              <a:t>Types - 4</a:t>
            </a:r>
            <a:endParaRPr lang="en-IN" dirty="0"/>
          </a:p>
        </p:txBody>
      </p:sp>
      <p:sp>
        <p:nvSpPr>
          <p:cNvPr id="3" name="Content Placeholder 2">
            <a:extLst>
              <a:ext uri="{FF2B5EF4-FFF2-40B4-BE49-F238E27FC236}">
                <a16:creationId xmlns:a16="http://schemas.microsoft.com/office/drawing/2014/main" id="{DF6E2EF3-8697-4E1E-8EB7-64D4D115650D}"/>
              </a:ext>
            </a:extLst>
          </p:cNvPr>
          <p:cNvSpPr>
            <a:spLocks noGrp="1"/>
          </p:cNvSpPr>
          <p:nvPr>
            <p:ph idx="1"/>
          </p:nvPr>
        </p:nvSpPr>
        <p:spPr/>
        <p:txBody>
          <a:bodyPr/>
          <a:lstStyle/>
          <a:p>
            <a:r>
              <a:rPr lang="en-US" dirty="0"/>
              <a:t>1  minor connector that joins </a:t>
            </a:r>
            <a:r>
              <a:rPr lang="en-US" u="sng" dirty="0"/>
              <a:t>clasp assemblies </a:t>
            </a:r>
            <a:r>
              <a:rPr lang="en-US" dirty="0"/>
              <a:t>to major connector</a:t>
            </a:r>
          </a:p>
          <a:p>
            <a:r>
              <a:rPr lang="en-US" dirty="0"/>
              <a:t>2 minor connector that joins </a:t>
            </a:r>
            <a:r>
              <a:rPr lang="en-US" u="sng" dirty="0"/>
              <a:t>indirect retainers or auxiliary rests </a:t>
            </a:r>
            <a:r>
              <a:rPr lang="en-US" dirty="0"/>
              <a:t>to major connector</a:t>
            </a:r>
          </a:p>
          <a:p>
            <a:r>
              <a:rPr lang="en-US" dirty="0"/>
              <a:t>3 minor connector that joins </a:t>
            </a:r>
            <a:r>
              <a:rPr lang="en-US" u="sng" dirty="0"/>
              <a:t>denture bases</a:t>
            </a:r>
            <a:r>
              <a:rPr lang="en-US" dirty="0"/>
              <a:t> to major connectors</a:t>
            </a:r>
          </a:p>
          <a:p>
            <a:r>
              <a:rPr lang="en-US" dirty="0"/>
              <a:t>4 minor connector that serve as </a:t>
            </a:r>
            <a:r>
              <a:rPr lang="en-US" u="sng" dirty="0"/>
              <a:t>approach arms </a:t>
            </a:r>
            <a:r>
              <a:rPr lang="en-US" dirty="0"/>
              <a:t>for vertical projection/bar-type clasp</a:t>
            </a:r>
            <a:endParaRPr lang="en-IN" dirty="0"/>
          </a:p>
        </p:txBody>
      </p:sp>
    </p:spTree>
    <p:extLst>
      <p:ext uri="{BB962C8B-B14F-4D97-AF65-F5344CB8AC3E}">
        <p14:creationId xmlns:p14="http://schemas.microsoft.com/office/powerpoint/2010/main" val="86763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0D08-C3CE-4A83-B93A-D4DC7F92D2D1}"/>
              </a:ext>
            </a:extLst>
          </p:cNvPr>
          <p:cNvSpPr>
            <a:spLocks noGrp="1"/>
          </p:cNvSpPr>
          <p:nvPr>
            <p:ph type="title"/>
          </p:nvPr>
        </p:nvSpPr>
        <p:spPr/>
        <p:txBody>
          <a:bodyPr/>
          <a:lstStyle/>
          <a:p>
            <a:r>
              <a:rPr lang="en-US" dirty="0"/>
              <a:t>1 minor connectors joining clasp assemblies to major connector</a:t>
            </a:r>
            <a:endParaRPr lang="en-IN" dirty="0"/>
          </a:p>
        </p:txBody>
      </p:sp>
      <p:sp>
        <p:nvSpPr>
          <p:cNvPr id="3" name="Content Placeholder 2">
            <a:extLst>
              <a:ext uri="{FF2B5EF4-FFF2-40B4-BE49-F238E27FC236}">
                <a16:creationId xmlns:a16="http://schemas.microsoft.com/office/drawing/2014/main" id="{F3F9F4BE-5939-4D28-8616-EE577404762F}"/>
              </a:ext>
            </a:extLst>
          </p:cNvPr>
          <p:cNvSpPr>
            <a:spLocks noGrp="1"/>
          </p:cNvSpPr>
          <p:nvPr>
            <p:ph idx="1"/>
          </p:nvPr>
        </p:nvSpPr>
        <p:spPr/>
        <p:txBody>
          <a:bodyPr/>
          <a:lstStyle/>
          <a:p>
            <a:pPr marL="0" indent="0">
              <a:buNone/>
            </a:pPr>
            <a:r>
              <a:rPr lang="en-US" dirty="0"/>
              <a:t>1.Rigid</a:t>
            </a:r>
            <a:r>
              <a:rPr lang="en-IN" dirty="0"/>
              <a:t>-as they support the active components of RPD, the retentive clasp</a:t>
            </a:r>
          </a:p>
          <a:p>
            <a:pPr marL="0" indent="0">
              <a:buNone/>
            </a:pPr>
            <a:r>
              <a:rPr lang="en-US" dirty="0"/>
              <a:t>            -S</a:t>
            </a:r>
            <a:r>
              <a:rPr lang="en-IN" dirty="0" err="1"/>
              <a:t>upport</a:t>
            </a:r>
            <a:r>
              <a:rPr lang="en-IN" dirty="0"/>
              <a:t> the rest-which prevent vertical movement of a prosthesis toward the underlying  tissues.</a:t>
            </a:r>
          </a:p>
          <a:p>
            <a:pPr marL="0" indent="0">
              <a:buNone/>
            </a:pPr>
            <a:r>
              <a:rPr lang="en-US" dirty="0"/>
              <a:t>2</a:t>
            </a:r>
            <a:r>
              <a:rPr lang="en-IN" dirty="0"/>
              <a:t>.Must have sufficient bulk to ensure the rigidity.</a:t>
            </a:r>
          </a:p>
          <a:p>
            <a:pPr marL="0" indent="0">
              <a:buNone/>
            </a:pPr>
            <a:r>
              <a:rPr lang="en-US" dirty="0"/>
              <a:t>3</a:t>
            </a:r>
            <a:r>
              <a:rPr lang="en-IN" dirty="0"/>
              <a:t>.location- most minor connector supporting the clasp assemblies are located on </a:t>
            </a:r>
            <a:r>
              <a:rPr lang="en-IN" u="sng" dirty="0"/>
              <a:t>proximal surfaces of teeth </a:t>
            </a:r>
            <a:r>
              <a:rPr lang="en-IN" dirty="0"/>
              <a:t>adjacent to edentulous areas.</a:t>
            </a:r>
          </a:p>
          <a:p>
            <a:pPr marL="0" indent="0">
              <a:buNone/>
            </a:pPr>
            <a:r>
              <a:rPr lang="en-US" dirty="0"/>
              <a:t>4</a:t>
            </a:r>
            <a:r>
              <a:rPr lang="en-IN" dirty="0"/>
              <a:t>. They should be broad buccolingually, but thin mesiodistally.</a:t>
            </a:r>
          </a:p>
          <a:p>
            <a:pPr marL="0" indent="0">
              <a:buNone/>
            </a:pPr>
            <a:endParaRPr lang="en-IN" dirty="0"/>
          </a:p>
          <a:p>
            <a:endParaRPr lang="en-US" dirty="0"/>
          </a:p>
        </p:txBody>
      </p:sp>
    </p:spTree>
    <p:extLst>
      <p:ext uri="{BB962C8B-B14F-4D97-AF65-F5344CB8AC3E}">
        <p14:creationId xmlns:p14="http://schemas.microsoft.com/office/powerpoint/2010/main" val="67291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65095-FB89-450C-93C1-30C13455D756}"/>
              </a:ext>
            </a:extLst>
          </p:cNvPr>
          <p:cNvPicPr>
            <a:picLocks noChangeAspect="1"/>
          </p:cNvPicPr>
          <p:nvPr/>
        </p:nvPicPr>
        <p:blipFill>
          <a:blip r:embed="rId2"/>
          <a:stretch>
            <a:fillRect/>
          </a:stretch>
        </p:blipFill>
        <p:spPr>
          <a:xfrm>
            <a:off x="2208798" y="1099930"/>
            <a:ext cx="7774404" cy="4658139"/>
          </a:xfrm>
          <a:prstGeom prst="rect">
            <a:avLst/>
          </a:prstGeom>
        </p:spPr>
      </p:pic>
    </p:spTree>
    <p:extLst>
      <p:ext uri="{BB962C8B-B14F-4D97-AF65-F5344CB8AC3E}">
        <p14:creationId xmlns:p14="http://schemas.microsoft.com/office/powerpoint/2010/main" val="3265614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3494-E239-43D1-9B02-E5E384E813D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2FB94EE-0CB3-48A8-BCA9-15F78790328E}"/>
              </a:ext>
            </a:extLst>
          </p:cNvPr>
          <p:cNvSpPr>
            <a:spLocks noGrp="1"/>
          </p:cNvSpPr>
          <p:nvPr>
            <p:ph idx="1"/>
          </p:nvPr>
        </p:nvSpPr>
        <p:spPr/>
        <p:txBody>
          <a:bodyPr/>
          <a:lstStyle/>
          <a:p>
            <a:pPr algn="just"/>
            <a:r>
              <a:rPr lang="en-US" dirty="0"/>
              <a:t>5. In many instances , a clasp assembly must be positioned on a tooth that is not adjacent to an edentulous space. When this occurs, a minor connector should be positioned in the associated lingual embrasure .this result in a sufficient bulk of metal without encroaching on the tongue space</a:t>
            </a:r>
          </a:p>
          <a:p>
            <a:pPr algn="just"/>
            <a:r>
              <a:rPr lang="en-US" dirty="0"/>
              <a:t>6.minor connector should never be placed on the convex lingual surface of the tooth.</a:t>
            </a:r>
            <a:endParaRPr lang="en-IN" dirty="0"/>
          </a:p>
        </p:txBody>
      </p:sp>
    </p:spTree>
    <p:extLst>
      <p:ext uri="{BB962C8B-B14F-4D97-AF65-F5344CB8AC3E}">
        <p14:creationId xmlns:p14="http://schemas.microsoft.com/office/powerpoint/2010/main" val="35216540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1687</TotalTime>
  <Words>2223</Words>
  <Application>Microsoft Office PowerPoint</Application>
  <PresentationFormat>Widescreen</PresentationFormat>
  <Paragraphs>174</Paragraphs>
  <Slides>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Bookman Old Style</vt:lpstr>
      <vt:lpstr>Calibri</vt:lpstr>
      <vt:lpstr>Rockwell</vt:lpstr>
      <vt:lpstr>Times New Roman</vt:lpstr>
      <vt:lpstr>Damask</vt:lpstr>
      <vt:lpstr>PowerPoint Presentation</vt:lpstr>
      <vt:lpstr>Specific Learning Objective</vt:lpstr>
      <vt:lpstr>Contents</vt:lpstr>
      <vt:lpstr>introduction</vt:lpstr>
      <vt:lpstr>definitions</vt:lpstr>
      <vt:lpstr>Types - 4</vt:lpstr>
      <vt:lpstr>1 minor connectors joining clasp assemblies to major connector</vt:lpstr>
      <vt:lpstr>PowerPoint Presentation</vt:lpstr>
      <vt:lpstr>PowerPoint Presentation</vt:lpstr>
      <vt:lpstr>PowerPoint Presentation</vt:lpstr>
      <vt:lpstr>2.Minor connector joining the indirect retainers or auxiliary rests to major connectors</vt:lpstr>
      <vt:lpstr>PowerPoint Presentation</vt:lpstr>
      <vt:lpstr>3. Minor connectors joining denture bases to major connector</vt:lpstr>
      <vt:lpstr>PowerPoint Presentation</vt:lpstr>
      <vt:lpstr>1. Latticework construction</vt:lpstr>
      <vt:lpstr>PowerPoint Presentation</vt:lpstr>
      <vt:lpstr>PowerPoint Presentation</vt:lpstr>
      <vt:lpstr>PowerPoint Presentation</vt:lpstr>
      <vt:lpstr>PowerPoint Presentation</vt:lpstr>
      <vt:lpstr>Mesh construction</vt:lpstr>
      <vt:lpstr>PowerPoint Presentation</vt:lpstr>
      <vt:lpstr>PowerPoint Presentation</vt:lpstr>
      <vt:lpstr>PowerPoint Presentation</vt:lpstr>
      <vt:lpstr>The importance of cast stops</vt:lpstr>
      <vt:lpstr>PowerPoint Presentation</vt:lpstr>
      <vt:lpstr>PowerPoint Presentation</vt:lpstr>
      <vt:lpstr>PowerPoint Presentation</vt:lpstr>
      <vt:lpstr>Bead, nail-head or wire construction</vt:lpstr>
      <vt:lpstr>PowerPoint Presentation</vt:lpstr>
      <vt:lpstr>PowerPoint Presentation</vt:lpstr>
      <vt:lpstr>Attachment of minor connectors to major connector</vt:lpstr>
      <vt:lpstr>PowerPoint Presentation</vt:lpstr>
      <vt:lpstr>PowerPoint Presentation</vt:lpstr>
      <vt:lpstr>Finish lines</vt:lpstr>
      <vt:lpstr>PowerPoint Presentation</vt:lpstr>
      <vt:lpstr>PowerPoint Presentation</vt:lpstr>
      <vt:lpstr>Minor connector serving as approach arms for vertical projection/bar-type clasp</vt:lpstr>
      <vt:lpstr>summary</vt:lpstr>
      <vt:lpstr>Take home message</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Minor connector</dc:title>
  <dc:creator>shilpi karpathak</dc:creator>
  <cp:lastModifiedBy>dell</cp:lastModifiedBy>
  <cp:revision>68</cp:revision>
  <dcterms:created xsi:type="dcterms:W3CDTF">2020-01-24T06:13:44Z</dcterms:created>
  <dcterms:modified xsi:type="dcterms:W3CDTF">2022-09-24T06:54:42Z</dcterms:modified>
</cp:coreProperties>
</file>